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61" r:id="rId3"/>
  </p:sldIdLst>
  <p:sldSz cx="32404050" cy="43205400"/>
  <p:notesSz cx="6858000" cy="9144000"/>
  <p:defaultTextStyle>
    <a:defPPr>
      <a:defRPr lang="de-DE"/>
    </a:defPPr>
    <a:lvl1pPr marL="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1pPr>
    <a:lvl2pPr marL="216027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2pPr>
    <a:lvl3pPr marL="432054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3pPr>
    <a:lvl4pPr marL="648081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4pPr>
    <a:lvl5pPr marL="864108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5pPr>
    <a:lvl6pPr marL="1080135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6pPr>
    <a:lvl7pPr marL="1296162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7pPr>
    <a:lvl8pPr marL="1512189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8pPr>
    <a:lvl9pPr marL="17282160" algn="l" defTabSz="4320540" rtl="0" eaLnBrk="1" latinLnBrk="0" hangingPunct="1">
      <a:defRPr sz="85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2D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10" autoAdjust="0"/>
  </p:normalViewPr>
  <p:slideViewPr>
    <p:cSldViewPr>
      <p:cViewPr>
        <p:scale>
          <a:sx n="28" d="100"/>
          <a:sy n="28" d="100"/>
        </p:scale>
        <p:origin x="-438" y="4692"/>
      </p:cViewPr>
      <p:guideLst>
        <p:guide orient="horz" pos="13608"/>
        <p:guide pos="102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523EC-32C2-471A-A8EF-1BDAB9E24014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22371E-BDF1-4266-BCC2-B6B1A1E7F49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1pPr>
    <a:lvl2pPr marL="216027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2pPr>
    <a:lvl3pPr marL="432054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3pPr>
    <a:lvl4pPr marL="648081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4pPr>
    <a:lvl5pPr marL="864108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5pPr>
    <a:lvl6pPr marL="1080135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6pPr>
    <a:lvl7pPr marL="1296162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7pPr>
    <a:lvl8pPr marL="1512189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8pPr>
    <a:lvl9pPr marL="17282160" algn="l" defTabSz="4320540" rtl="0" eaLnBrk="1" latinLnBrk="0" hangingPunct="1">
      <a:defRPr sz="5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64B530-CD40-48E3-B374-22372FC0DCA9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143125" y="685800"/>
            <a:ext cx="257175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22371E-BDF1-4266-BCC2-B6B1A1E7F496}" type="slidenum">
              <a:rPr lang="de-DE" smtClean="0"/>
              <a:pPr/>
              <a:t>2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30304" y="13421686"/>
            <a:ext cx="27543443" cy="9261156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860608" y="24483060"/>
            <a:ext cx="22682835" cy="110413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2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480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641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801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961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121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282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17619700" y="2310293"/>
            <a:ext cx="5468186" cy="4914614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215154" y="2310293"/>
            <a:ext cx="15864485" cy="49146143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59698" y="27763471"/>
            <a:ext cx="27543443" cy="8581073"/>
          </a:xfrm>
        </p:spPr>
        <p:txBody>
          <a:bodyPr anchor="t"/>
          <a:lstStyle>
            <a:lvl1pPr algn="l">
              <a:defRPr sz="189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59698" y="18312297"/>
            <a:ext cx="27543443" cy="9451177"/>
          </a:xfrm>
        </p:spPr>
        <p:txBody>
          <a:bodyPr anchor="b"/>
          <a:lstStyle>
            <a:lvl1pPr marL="0" indent="0">
              <a:buNone/>
              <a:defRPr sz="9500">
                <a:solidFill>
                  <a:schemeClr val="tx1">
                    <a:tint val="75000"/>
                  </a:schemeClr>
                </a:solidFill>
              </a:defRPr>
            </a:lvl1pPr>
            <a:lvl2pPr marL="2160270" indent="0">
              <a:buNone/>
              <a:defRPr sz="8500">
                <a:solidFill>
                  <a:schemeClr val="tx1">
                    <a:tint val="75000"/>
                  </a:schemeClr>
                </a:solidFill>
              </a:defRPr>
            </a:lvl2pPr>
            <a:lvl3pPr marL="4320540" indent="0">
              <a:buNone/>
              <a:defRPr sz="7600">
                <a:solidFill>
                  <a:schemeClr val="tx1">
                    <a:tint val="75000"/>
                  </a:schemeClr>
                </a:solidFill>
              </a:defRPr>
            </a:lvl3pPr>
            <a:lvl4pPr marL="648081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4pPr>
            <a:lvl5pPr marL="864108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5pPr>
            <a:lvl6pPr marL="1080135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6pPr>
            <a:lvl7pPr marL="1296162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7pPr>
            <a:lvl8pPr marL="1512189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8pPr>
            <a:lvl9pPr marL="1728216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215154" y="13441682"/>
            <a:ext cx="10666333" cy="38014756"/>
          </a:xfrm>
        </p:spPr>
        <p:txBody>
          <a:bodyPr/>
          <a:lstStyle>
            <a:lvl1pPr>
              <a:defRPr sz="13200"/>
            </a:lvl1pPr>
            <a:lvl2pPr>
              <a:defRPr sz="113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2421555" y="13441682"/>
            <a:ext cx="10666333" cy="38014756"/>
          </a:xfrm>
        </p:spPr>
        <p:txBody>
          <a:bodyPr/>
          <a:lstStyle>
            <a:lvl1pPr>
              <a:defRPr sz="13200"/>
            </a:lvl1pPr>
            <a:lvl2pPr>
              <a:defRPr sz="11300"/>
            </a:lvl2pPr>
            <a:lvl3pPr>
              <a:defRPr sz="9500"/>
            </a:lvl3pPr>
            <a:lvl4pPr>
              <a:defRPr sz="8500"/>
            </a:lvl4pPr>
            <a:lvl5pPr>
              <a:defRPr sz="8500"/>
            </a:lvl5pPr>
            <a:lvl6pPr>
              <a:defRPr sz="8500"/>
            </a:lvl6pPr>
            <a:lvl7pPr>
              <a:defRPr sz="8500"/>
            </a:lvl7pPr>
            <a:lvl8pPr>
              <a:defRPr sz="8500"/>
            </a:lvl8pPr>
            <a:lvl9pPr>
              <a:defRPr sz="85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0203" y="1730219"/>
            <a:ext cx="29163645" cy="72009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20205" y="9671210"/>
            <a:ext cx="14317416" cy="403050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60270" indent="0">
              <a:buNone/>
              <a:defRPr sz="9500" b="1"/>
            </a:lvl2pPr>
            <a:lvl3pPr marL="4320540" indent="0">
              <a:buNone/>
              <a:defRPr sz="8500" b="1"/>
            </a:lvl3pPr>
            <a:lvl4pPr marL="6480810" indent="0">
              <a:buNone/>
              <a:defRPr sz="7600" b="1"/>
            </a:lvl4pPr>
            <a:lvl5pPr marL="8641080" indent="0">
              <a:buNone/>
              <a:defRPr sz="7600" b="1"/>
            </a:lvl5pPr>
            <a:lvl6pPr marL="10801350" indent="0">
              <a:buNone/>
              <a:defRPr sz="7600" b="1"/>
            </a:lvl6pPr>
            <a:lvl7pPr marL="12961620" indent="0">
              <a:buNone/>
              <a:defRPr sz="7600" b="1"/>
            </a:lvl7pPr>
            <a:lvl8pPr marL="15121890" indent="0">
              <a:buNone/>
              <a:defRPr sz="7600" b="1"/>
            </a:lvl8pPr>
            <a:lvl9pPr marL="17282160" indent="0">
              <a:buNone/>
              <a:defRPr sz="7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620205" y="13701711"/>
            <a:ext cx="14317416" cy="24893114"/>
          </a:xfrm>
        </p:spPr>
        <p:txBody>
          <a:bodyPr/>
          <a:lstStyle>
            <a:lvl1pPr>
              <a:defRPr sz="11300"/>
            </a:lvl1pPr>
            <a:lvl2pPr>
              <a:defRPr sz="9500"/>
            </a:lvl2pPr>
            <a:lvl3pPr>
              <a:defRPr sz="85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6460811" y="9671210"/>
            <a:ext cx="14323039" cy="4030501"/>
          </a:xfrm>
        </p:spPr>
        <p:txBody>
          <a:bodyPr anchor="b"/>
          <a:lstStyle>
            <a:lvl1pPr marL="0" indent="0">
              <a:buNone/>
              <a:defRPr sz="11300" b="1"/>
            </a:lvl1pPr>
            <a:lvl2pPr marL="2160270" indent="0">
              <a:buNone/>
              <a:defRPr sz="9500" b="1"/>
            </a:lvl2pPr>
            <a:lvl3pPr marL="4320540" indent="0">
              <a:buNone/>
              <a:defRPr sz="8500" b="1"/>
            </a:lvl3pPr>
            <a:lvl4pPr marL="6480810" indent="0">
              <a:buNone/>
              <a:defRPr sz="7600" b="1"/>
            </a:lvl4pPr>
            <a:lvl5pPr marL="8641080" indent="0">
              <a:buNone/>
              <a:defRPr sz="7600" b="1"/>
            </a:lvl5pPr>
            <a:lvl6pPr marL="10801350" indent="0">
              <a:buNone/>
              <a:defRPr sz="7600" b="1"/>
            </a:lvl6pPr>
            <a:lvl7pPr marL="12961620" indent="0">
              <a:buNone/>
              <a:defRPr sz="7600" b="1"/>
            </a:lvl7pPr>
            <a:lvl8pPr marL="15121890" indent="0">
              <a:buNone/>
              <a:defRPr sz="7600" b="1"/>
            </a:lvl8pPr>
            <a:lvl9pPr marL="17282160" indent="0">
              <a:buNone/>
              <a:defRPr sz="7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6460811" y="13701711"/>
            <a:ext cx="14323039" cy="24893114"/>
          </a:xfrm>
        </p:spPr>
        <p:txBody>
          <a:bodyPr/>
          <a:lstStyle>
            <a:lvl1pPr>
              <a:defRPr sz="11300"/>
            </a:lvl1pPr>
            <a:lvl2pPr>
              <a:defRPr sz="9500"/>
            </a:lvl2pPr>
            <a:lvl3pPr>
              <a:defRPr sz="8500"/>
            </a:lvl3pPr>
            <a:lvl4pPr>
              <a:defRPr sz="7600"/>
            </a:lvl4pPr>
            <a:lvl5pPr>
              <a:defRPr sz="7600"/>
            </a:lvl5pPr>
            <a:lvl6pPr>
              <a:defRPr sz="7600"/>
            </a:lvl6pPr>
            <a:lvl7pPr>
              <a:defRPr sz="7600"/>
            </a:lvl7pPr>
            <a:lvl8pPr>
              <a:defRPr sz="7600"/>
            </a:lvl8pPr>
            <a:lvl9pPr>
              <a:defRPr sz="7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20205" y="1720217"/>
            <a:ext cx="10660710" cy="7320915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669084" y="1720219"/>
            <a:ext cx="18114766" cy="36874613"/>
          </a:xfrm>
        </p:spPr>
        <p:txBody>
          <a:bodyPr/>
          <a:lstStyle>
            <a:lvl1pPr>
              <a:defRPr sz="15100"/>
            </a:lvl1pPr>
            <a:lvl2pPr>
              <a:defRPr sz="13200"/>
            </a:lvl2pPr>
            <a:lvl3pPr>
              <a:defRPr sz="11300"/>
            </a:lvl3pPr>
            <a:lvl4pPr>
              <a:defRPr sz="9500"/>
            </a:lvl4pPr>
            <a:lvl5pPr>
              <a:defRPr sz="9500"/>
            </a:lvl5pPr>
            <a:lvl6pPr>
              <a:defRPr sz="9500"/>
            </a:lvl6pPr>
            <a:lvl7pPr>
              <a:defRPr sz="9500"/>
            </a:lvl7pPr>
            <a:lvl8pPr>
              <a:defRPr sz="9500"/>
            </a:lvl8pPr>
            <a:lvl9pPr>
              <a:defRPr sz="95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20205" y="9041134"/>
            <a:ext cx="10660710" cy="29553698"/>
          </a:xfrm>
        </p:spPr>
        <p:txBody>
          <a:bodyPr/>
          <a:lstStyle>
            <a:lvl1pPr marL="0" indent="0">
              <a:buNone/>
              <a:defRPr sz="6600"/>
            </a:lvl1pPr>
            <a:lvl2pPr marL="2160270" indent="0">
              <a:buNone/>
              <a:defRPr sz="5700"/>
            </a:lvl2pPr>
            <a:lvl3pPr marL="4320540" indent="0">
              <a:buNone/>
              <a:defRPr sz="4700"/>
            </a:lvl3pPr>
            <a:lvl4pPr marL="6480810" indent="0">
              <a:buNone/>
              <a:defRPr sz="4300"/>
            </a:lvl4pPr>
            <a:lvl5pPr marL="8641080" indent="0">
              <a:buNone/>
              <a:defRPr sz="4300"/>
            </a:lvl5pPr>
            <a:lvl6pPr marL="10801350" indent="0">
              <a:buNone/>
              <a:defRPr sz="4300"/>
            </a:lvl6pPr>
            <a:lvl7pPr marL="12961620" indent="0">
              <a:buNone/>
              <a:defRPr sz="4300"/>
            </a:lvl7pPr>
            <a:lvl8pPr marL="15121890" indent="0">
              <a:buNone/>
              <a:defRPr sz="4300"/>
            </a:lvl8pPr>
            <a:lvl9pPr marL="17282160" indent="0">
              <a:buNone/>
              <a:defRPr sz="43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1421" y="30243782"/>
            <a:ext cx="19442430" cy="3570451"/>
          </a:xfrm>
        </p:spPr>
        <p:txBody>
          <a:bodyPr anchor="b"/>
          <a:lstStyle>
            <a:lvl1pPr algn="l">
              <a:defRPr sz="95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351421" y="3860481"/>
            <a:ext cx="19442430" cy="25923240"/>
          </a:xfrm>
        </p:spPr>
        <p:txBody>
          <a:bodyPr/>
          <a:lstStyle>
            <a:lvl1pPr marL="0" indent="0">
              <a:buNone/>
              <a:defRPr sz="15100"/>
            </a:lvl1pPr>
            <a:lvl2pPr marL="2160270" indent="0">
              <a:buNone/>
              <a:defRPr sz="13200"/>
            </a:lvl2pPr>
            <a:lvl3pPr marL="4320540" indent="0">
              <a:buNone/>
              <a:defRPr sz="11300"/>
            </a:lvl3pPr>
            <a:lvl4pPr marL="6480810" indent="0">
              <a:buNone/>
              <a:defRPr sz="9500"/>
            </a:lvl4pPr>
            <a:lvl5pPr marL="8641080" indent="0">
              <a:buNone/>
              <a:defRPr sz="9500"/>
            </a:lvl5pPr>
            <a:lvl6pPr marL="10801350" indent="0">
              <a:buNone/>
              <a:defRPr sz="9500"/>
            </a:lvl6pPr>
            <a:lvl7pPr marL="12961620" indent="0">
              <a:buNone/>
              <a:defRPr sz="9500"/>
            </a:lvl7pPr>
            <a:lvl8pPr marL="15121890" indent="0">
              <a:buNone/>
              <a:defRPr sz="9500"/>
            </a:lvl8pPr>
            <a:lvl9pPr marL="17282160" indent="0">
              <a:buNone/>
              <a:defRPr sz="95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351421" y="33814233"/>
            <a:ext cx="19442430" cy="5070629"/>
          </a:xfrm>
        </p:spPr>
        <p:txBody>
          <a:bodyPr/>
          <a:lstStyle>
            <a:lvl1pPr marL="0" indent="0">
              <a:buNone/>
              <a:defRPr sz="6600"/>
            </a:lvl1pPr>
            <a:lvl2pPr marL="2160270" indent="0">
              <a:buNone/>
              <a:defRPr sz="5700"/>
            </a:lvl2pPr>
            <a:lvl3pPr marL="4320540" indent="0">
              <a:buNone/>
              <a:defRPr sz="4700"/>
            </a:lvl3pPr>
            <a:lvl4pPr marL="6480810" indent="0">
              <a:buNone/>
              <a:defRPr sz="4300"/>
            </a:lvl4pPr>
            <a:lvl5pPr marL="8641080" indent="0">
              <a:buNone/>
              <a:defRPr sz="4300"/>
            </a:lvl5pPr>
            <a:lvl6pPr marL="10801350" indent="0">
              <a:buNone/>
              <a:defRPr sz="4300"/>
            </a:lvl6pPr>
            <a:lvl7pPr marL="12961620" indent="0">
              <a:buNone/>
              <a:defRPr sz="4300"/>
            </a:lvl7pPr>
            <a:lvl8pPr marL="15121890" indent="0">
              <a:buNone/>
              <a:defRPr sz="4300"/>
            </a:lvl8pPr>
            <a:lvl9pPr marL="17282160" indent="0">
              <a:buNone/>
              <a:defRPr sz="43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E4718-2C65-4BC7-98F7-FAD21876F939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620203" y="1730219"/>
            <a:ext cx="29163645" cy="7200900"/>
          </a:xfrm>
          <a:prstGeom prst="rect">
            <a:avLst/>
          </a:prstGeom>
        </p:spPr>
        <p:txBody>
          <a:bodyPr vert="horz" lIns="432054" tIns="216027" rIns="432054" bIns="216027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20203" y="10081267"/>
            <a:ext cx="29163645" cy="28513565"/>
          </a:xfrm>
          <a:prstGeom prst="rect">
            <a:avLst/>
          </a:prstGeom>
        </p:spPr>
        <p:txBody>
          <a:bodyPr vert="horz" lIns="432054" tIns="216027" rIns="432054" bIns="216027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1620203" y="40045010"/>
            <a:ext cx="7560945" cy="2300286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l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E4718-2C65-4BC7-98F7-FAD21876F939}" type="datetimeFigureOut">
              <a:rPr lang="de-DE" smtClean="0"/>
              <a:pPr/>
              <a:t>24.05.2017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071384" y="40045010"/>
            <a:ext cx="10261283" cy="2300286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ct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23222903" y="40045010"/>
            <a:ext cx="7560945" cy="2300286"/>
          </a:xfrm>
          <a:prstGeom prst="rect">
            <a:avLst/>
          </a:prstGeom>
        </p:spPr>
        <p:txBody>
          <a:bodyPr vert="horz" lIns="432054" tIns="216027" rIns="432054" bIns="216027" rtlCol="0" anchor="ctr"/>
          <a:lstStyle>
            <a:lvl1pPr algn="r">
              <a:defRPr sz="5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A0DEB-4A5D-4552-BCB3-D757EBCFD364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320540" rtl="0" eaLnBrk="1" latinLnBrk="0" hangingPunct="1">
        <a:spcBef>
          <a:spcPct val="0"/>
        </a:spcBef>
        <a:buNone/>
        <a:defRPr sz="20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20203" indent="-1620203" algn="l" defTabSz="4320540" rtl="0" eaLnBrk="1" latinLnBrk="0" hangingPunct="1">
        <a:spcBef>
          <a:spcPct val="20000"/>
        </a:spcBef>
        <a:buFont typeface="Arial" pitchFamily="34" charset="0"/>
        <a:buChar char="•"/>
        <a:defRPr sz="15100" kern="1200">
          <a:solidFill>
            <a:schemeClr val="tx1"/>
          </a:solidFill>
          <a:latin typeface="+mn-lt"/>
          <a:ea typeface="+mn-ea"/>
          <a:cs typeface="+mn-cs"/>
        </a:defRPr>
      </a:lvl1pPr>
      <a:lvl2pPr marL="3510439" indent="-1350169" algn="l" defTabSz="4320540" rtl="0" eaLnBrk="1" latinLnBrk="0" hangingPunct="1">
        <a:spcBef>
          <a:spcPct val="20000"/>
        </a:spcBef>
        <a:buFont typeface="Arial" pitchFamily="34" charset="0"/>
        <a:buChar char="–"/>
        <a:defRPr sz="13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675" indent="-1080135" algn="l" defTabSz="4320540" rtl="0" eaLnBrk="1" latinLnBrk="0" hangingPunct="1">
        <a:spcBef>
          <a:spcPct val="20000"/>
        </a:spcBef>
        <a:buFont typeface="Arial" pitchFamily="34" charset="0"/>
        <a:buChar char="•"/>
        <a:defRPr sz="113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945" indent="-1080135" algn="l" defTabSz="4320540" rtl="0" eaLnBrk="1" latinLnBrk="0" hangingPunct="1">
        <a:spcBef>
          <a:spcPct val="20000"/>
        </a:spcBef>
        <a:buFont typeface="Arial" pitchFamily="34" charset="0"/>
        <a:buChar char="–"/>
        <a:defRPr sz="9500" kern="1200">
          <a:solidFill>
            <a:schemeClr val="tx1"/>
          </a:solidFill>
          <a:latin typeface="+mn-lt"/>
          <a:ea typeface="+mn-ea"/>
          <a:cs typeface="+mn-cs"/>
        </a:defRPr>
      </a:lvl4pPr>
      <a:lvl5pPr marL="9721215" indent="-1080135" algn="l" defTabSz="4320540" rtl="0" eaLnBrk="1" latinLnBrk="0" hangingPunct="1">
        <a:spcBef>
          <a:spcPct val="20000"/>
        </a:spcBef>
        <a:buFont typeface="Arial" pitchFamily="34" charset="0"/>
        <a:buChar char="»"/>
        <a:defRPr sz="9500" kern="1200">
          <a:solidFill>
            <a:schemeClr val="tx1"/>
          </a:solidFill>
          <a:latin typeface="+mn-lt"/>
          <a:ea typeface="+mn-ea"/>
          <a:cs typeface="+mn-cs"/>
        </a:defRPr>
      </a:lvl5pPr>
      <a:lvl6pPr marL="11881485" indent="-1080135" algn="l" defTabSz="432054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6pPr>
      <a:lvl7pPr marL="14041755" indent="-1080135" algn="l" defTabSz="432054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7pPr>
      <a:lvl8pPr marL="16202025" indent="-1080135" algn="l" defTabSz="432054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8pPr>
      <a:lvl9pPr marL="18362295" indent="-1080135" algn="l" defTabSz="4320540" rtl="0" eaLnBrk="1" latinLnBrk="0" hangingPunct="1">
        <a:spcBef>
          <a:spcPct val="20000"/>
        </a:spcBef>
        <a:buFont typeface="Arial" pitchFamily="34" charset="0"/>
        <a:buChar char="•"/>
        <a:defRPr sz="9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27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54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81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4pPr>
      <a:lvl5pPr marL="864108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135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6pPr>
      <a:lvl7pPr marL="1296162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7pPr>
      <a:lvl8pPr marL="1512189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0" algn="l" defTabSz="4320540" rtl="0" eaLnBrk="1" latinLnBrk="0" hangingPunct="1">
        <a:defRPr sz="8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png"/><Relationship Id="rId5" Type="http://schemas.openxmlformats.org/officeDocument/2006/relationships/hyperlink" Target="http://www.seniorenberatung-online.de/Demenzkompass.html" TargetMode="External"/><Relationship Id="rId4" Type="http://schemas.openxmlformats.org/officeDocument/2006/relationships/package" Target="../embeddings/Microsoft_Office_PowerPoint_2007-Vorlage1.sld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Rectangle 19"/>
          <p:cNvSpPr>
            <a:spLocks noChangeArrowheads="1"/>
          </p:cNvSpPr>
          <p:nvPr/>
        </p:nvSpPr>
        <p:spPr bwMode="auto">
          <a:xfrm>
            <a:off x="11709630" y="25707163"/>
            <a:ext cx="21590807" cy="24555811"/>
          </a:xfrm>
          <a:prstGeom prst="rect">
            <a:avLst/>
          </a:prstGeom>
          <a:solidFill>
            <a:srgbClr val="F3F9FF">
              <a:alpha val="7000"/>
            </a:srgbClr>
          </a:solidFill>
          <a:ln w="9525">
            <a:noFill/>
            <a:miter lim="800000"/>
            <a:headEnd/>
            <a:tailEnd/>
          </a:ln>
        </p:spPr>
        <p:txBody>
          <a:bodyPr wrap="none" lIns="89303" tIns="44647" rIns="89303" bIns="44647" anchor="ctr"/>
          <a:lstStyle/>
          <a:p>
            <a:endParaRPr lang="en-US" dirty="0"/>
          </a:p>
        </p:txBody>
      </p:sp>
      <p:sp>
        <p:nvSpPr>
          <p:cNvPr id="1034" name="Rectangle 13"/>
          <p:cNvSpPr>
            <a:spLocks noChangeArrowheads="1"/>
          </p:cNvSpPr>
          <p:nvPr/>
        </p:nvSpPr>
        <p:spPr bwMode="auto">
          <a:xfrm>
            <a:off x="0" y="360343"/>
            <a:ext cx="32404050" cy="176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303" tIns="44647" rIns="89303" bIns="44647">
            <a:spAutoFit/>
          </a:bodyPr>
          <a:lstStyle/>
          <a:p>
            <a:pPr algn="ctr">
              <a:lnSpc>
                <a:spcPct val="85000"/>
              </a:lnSpc>
            </a:pPr>
            <a:r>
              <a:rPr lang="de-DE" sz="10400" b="1" dirty="0">
                <a:solidFill>
                  <a:schemeClr val="tx2"/>
                </a:solidFill>
              </a:rPr>
              <a:t> </a:t>
            </a:r>
            <a:r>
              <a:rPr lang="de-DE" sz="12800" b="1" dirty="0">
                <a:solidFill>
                  <a:srgbClr val="FF0000"/>
                </a:solidFill>
              </a:rPr>
              <a:t>I</a:t>
            </a:r>
            <a:r>
              <a:rPr lang="de-DE" sz="10400" b="1" dirty="0">
                <a:solidFill>
                  <a:srgbClr val="0070C0"/>
                </a:solidFill>
              </a:rPr>
              <a:t>nteraktive </a:t>
            </a:r>
            <a:r>
              <a:rPr lang="en-US" sz="12800" b="1" dirty="0" err="1">
                <a:solidFill>
                  <a:srgbClr val="FF0000"/>
                </a:solidFill>
              </a:rPr>
              <a:t>D</a:t>
            </a:r>
            <a:r>
              <a:rPr lang="en-US" sz="10400" b="1" dirty="0" err="1">
                <a:solidFill>
                  <a:srgbClr val="0070C0"/>
                </a:solidFill>
              </a:rPr>
              <a:t>emenzberatung</a:t>
            </a:r>
            <a:r>
              <a:rPr lang="en-US" sz="10400" b="1" dirty="0">
                <a:solidFill>
                  <a:srgbClr val="0070C0"/>
                </a:solidFill>
              </a:rPr>
              <a:t> </a:t>
            </a:r>
            <a:r>
              <a:rPr lang="en-US" sz="10400" b="1" dirty="0" err="1">
                <a:solidFill>
                  <a:srgbClr val="0070C0"/>
                </a:solidFill>
              </a:rPr>
              <a:t>für</a:t>
            </a:r>
            <a:r>
              <a:rPr lang="en-US" sz="10400" b="1" dirty="0">
                <a:solidFill>
                  <a:srgbClr val="0070C0"/>
                </a:solidFill>
              </a:rPr>
              <a:t> </a:t>
            </a:r>
            <a:r>
              <a:rPr lang="en-US" sz="10400" b="1" dirty="0" err="1">
                <a:solidFill>
                  <a:srgbClr val="0070C0"/>
                </a:solidFill>
              </a:rPr>
              <a:t>pflegende</a:t>
            </a:r>
            <a:r>
              <a:rPr lang="en-US" sz="10400" b="1" dirty="0">
                <a:solidFill>
                  <a:srgbClr val="0070C0"/>
                </a:solidFill>
              </a:rPr>
              <a:t> Angehörige</a:t>
            </a:r>
          </a:p>
        </p:txBody>
      </p:sp>
      <p:sp>
        <p:nvSpPr>
          <p:cNvPr id="1035" name="Rectangle 15"/>
          <p:cNvSpPr>
            <a:spLocks noChangeArrowheads="1"/>
          </p:cNvSpPr>
          <p:nvPr/>
        </p:nvSpPr>
        <p:spPr bwMode="auto">
          <a:xfrm>
            <a:off x="5" y="1728502"/>
            <a:ext cx="32404050" cy="3491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4647" rIns="89303" bIns="44647">
            <a:spAutoFit/>
          </a:bodyPr>
          <a:lstStyle/>
          <a:p>
            <a:r>
              <a:rPr lang="en-US" sz="5200" dirty="0">
                <a:solidFill>
                  <a:srgbClr val="00B0F0"/>
                </a:solidFill>
                <a:ea typeface="Times New Roman" pitchFamily="18" charset="0"/>
                <a:cs typeface="Times New Roman" pitchFamily="18" charset="0"/>
              </a:rPr>
              <a:t>        “</a:t>
            </a:r>
            <a:r>
              <a:rPr lang="en-US" sz="5200" dirty="0" err="1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S</a:t>
            </a:r>
            <a:r>
              <a:rPr lang="en-US" sz="5200" dirty="0" err="1">
                <a:solidFill>
                  <a:srgbClr val="00B0F0"/>
                </a:solidFill>
                <a:ea typeface="Times New Roman" pitchFamily="18" charset="0"/>
                <a:cs typeface="Times New Roman" pitchFamily="18" charset="0"/>
              </a:rPr>
              <a:t>eniorenberatung</a:t>
            </a:r>
            <a:r>
              <a:rPr lang="en-US" sz="5200" dirty="0">
                <a:solidFill>
                  <a:srgbClr val="00B0F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5200" dirty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O</a:t>
            </a:r>
            <a:r>
              <a:rPr lang="en-US" sz="5200" dirty="0">
                <a:solidFill>
                  <a:srgbClr val="00B0F0"/>
                </a:solidFill>
                <a:ea typeface="Times New Roman" pitchFamily="18" charset="0"/>
                <a:cs typeface="Times New Roman" pitchFamily="18" charset="0"/>
              </a:rPr>
              <a:t>nline”,  P. </a:t>
            </a:r>
            <a:r>
              <a:rPr lang="en-US" sz="5200" dirty="0" smtClean="0">
                <a:solidFill>
                  <a:srgbClr val="00B0F0"/>
                </a:solidFill>
                <a:ea typeface="Times New Roman" pitchFamily="18" charset="0"/>
                <a:cs typeface="Times New Roman" pitchFamily="18" charset="0"/>
              </a:rPr>
              <a:t>Wagner </a:t>
            </a:r>
            <a:r>
              <a:rPr lang="en-US" sz="5200" dirty="0">
                <a:solidFill>
                  <a:srgbClr val="00B0F0"/>
                </a:solidFill>
                <a:ea typeface="Times New Roman" pitchFamily="18" charset="0"/>
                <a:cs typeface="Times New Roman" pitchFamily="18" charset="0"/>
              </a:rPr>
              <a:t>(DiplPsych),  Valerystr.96,  D-85716 Unterschleißheim, Tel. </a:t>
            </a:r>
            <a:r>
              <a:rPr lang="en-US" sz="3300" dirty="0">
                <a:solidFill>
                  <a:srgbClr val="00B0F0"/>
                </a:solidFill>
                <a:ea typeface="Times New Roman" pitchFamily="18" charset="0"/>
                <a:cs typeface="Times New Roman" pitchFamily="18" charset="0"/>
              </a:rPr>
              <a:t>(089) </a:t>
            </a:r>
            <a:r>
              <a:rPr lang="en-US" sz="4300" dirty="0">
                <a:solidFill>
                  <a:srgbClr val="00B0F0"/>
                </a:solidFill>
                <a:ea typeface="Times New Roman" pitchFamily="18" charset="0"/>
                <a:cs typeface="Times New Roman" pitchFamily="18" charset="0"/>
              </a:rPr>
              <a:t>321 58 775 </a:t>
            </a:r>
          </a:p>
          <a:p>
            <a:pPr algn="ctr"/>
            <a:r>
              <a:rPr lang="en-US" sz="6000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>www.seniorenberatung-online.de</a:t>
            </a:r>
            <a:r>
              <a:rPr lang="en-US" sz="7200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  <a:t/>
            </a:r>
            <a:br>
              <a:rPr lang="en-US" sz="7200" dirty="0" smtClean="0">
                <a:solidFill>
                  <a:srgbClr val="FF0000"/>
                </a:solidFill>
                <a:ea typeface="Times New Roman" pitchFamily="18" charset="0"/>
                <a:cs typeface="Times New Roman" pitchFamily="18" charset="0"/>
              </a:rPr>
            </a:br>
            <a:r>
              <a:rPr lang="en-US" sz="6600" dirty="0">
                <a:solidFill>
                  <a:srgbClr val="00B0F0"/>
                </a:solidFill>
                <a:ea typeface="Times New Roman" pitchFamily="18" charset="0"/>
                <a:cs typeface="Times New Roman" pitchFamily="18" charset="0"/>
              </a:rPr>
              <a:t/>
            </a:r>
            <a:br>
              <a:rPr lang="en-US" sz="6600" dirty="0">
                <a:solidFill>
                  <a:srgbClr val="00B0F0"/>
                </a:solidFill>
                <a:ea typeface="Times New Roman" pitchFamily="18" charset="0"/>
                <a:cs typeface="Times New Roman" pitchFamily="18" charset="0"/>
              </a:rPr>
            </a:br>
            <a:endParaRPr lang="en-US" sz="4300" dirty="0">
              <a:solidFill>
                <a:srgbClr val="00B0F0"/>
              </a:solidFill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115971" y="10342611"/>
            <a:ext cx="12811351" cy="1399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303" tIns="44647" rIns="89303" bIns="44647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461" name="Textfeld 460"/>
          <p:cNvSpPr txBox="1"/>
          <p:nvPr/>
        </p:nvSpPr>
        <p:spPr>
          <a:xfrm>
            <a:off x="15619456" y="13224115"/>
            <a:ext cx="180656" cy="1398983"/>
          </a:xfrm>
          <a:prstGeom prst="rect">
            <a:avLst/>
          </a:prstGeom>
          <a:noFill/>
        </p:spPr>
        <p:txBody>
          <a:bodyPr wrap="none" lIns="89303" tIns="44647" rIns="89303" bIns="44647" rtlCol="0">
            <a:spAutoFit/>
          </a:bodyPr>
          <a:lstStyle/>
          <a:p>
            <a:endParaRPr lang="de-DE" dirty="0"/>
          </a:p>
        </p:txBody>
      </p:sp>
      <p:sp>
        <p:nvSpPr>
          <p:cNvPr id="466" name="Textfeld 465"/>
          <p:cNvSpPr txBox="1"/>
          <p:nvPr/>
        </p:nvSpPr>
        <p:spPr>
          <a:xfrm flipH="1" flipV="1">
            <a:off x="1030943" y="13681830"/>
            <a:ext cx="30710393" cy="1399002"/>
          </a:xfrm>
          <a:prstGeom prst="rect">
            <a:avLst/>
          </a:prstGeom>
          <a:noFill/>
        </p:spPr>
        <p:txBody>
          <a:bodyPr wrap="square" lIns="89303" tIns="44647" rIns="89303" bIns="44647" rtlCol="0">
            <a:spAutoFit/>
          </a:bodyPr>
          <a:lstStyle/>
          <a:p>
            <a:r>
              <a:rPr lang="de-DE" dirty="0" smtClean="0"/>
              <a:t>     </a:t>
            </a:r>
            <a:endParaRPr lang="de-DE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 t="9663" r="9489"/>
          <a:stretch>
            <a:fillRect/>
          </a:stretch>
        </p:blipFill>
        <p:spPr bwMode="auto">
          <a:xfrm>
            <a:off x="9794821" y="26571255"/>
            <a:ext cx="18969240" cy="9201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Peter\Pictures\Eigene Scans\Scan_Pic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94833" y="35716272"/>
            <a:ext cx="20972569" cy="6867717"/>
          </a:xfrm>
          <a:prstGeom prst="rect">
            <a:avLst/>
          </a:prstGeom>
          <a:noFill/>
        </p:spPr>
      </p:pic>
      <p:pic>
        <p:nvPicPr>
          <p:cNvPr id="1027" name="Picture 3" descr="C:\Users\Peter\Pictures\Eigene Scans\Scan_Pic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5020" y="35716275"/>
            <a:ext cx="5444873" cy="6936385"/>
          </a:xfrm>
          <a:prstGeom prst="rect">
            <a:avLst/>
          </a:prstGeom>
          <a:noFill/>
        </p:spPr>
      </p:pic>
      <p:sp>
        <p:nvSpPr>
          <p:cNvPr id="21" name="Freihandform 20"/>
          <p:cNvSpPr/>
          <p:nvPr/>
        </p:nvSpPr>
        <p:spPr>
          <a:xfrm>
            <a:off x="23492991" y="29019526"/>
            <a:ext cx="5867245" cy="8480444"/>
          </a:xfrm>
          <a:custGeom>
            <a:avLst/>
            <a:gdLst>
              <a:gd name="connsiteX0" fmla="*/ 5801710 w 5801710"/>
              <a:gd name="connsiteY0" fmla="*/ 8734097 h 8891752"/>
              <a:gd name="connsiteX1" fmla="*/ 5423338 w 5801710"/>
              <a:gd name="connsiteY1" fmla="*/ 8891752 h 8891752"/>
              <a:gd name="connsiteX2" fmla="*/ 5423338 w 5801710"/>
              <a:gd name="connsiteY2" fmla="*/ 8040414 h 8891752"/>
              <a:gd name="connsiteX3" fmla="*/ 3090041 w 5801710"/>
              <a:gd name="connsiteY3" fmla="*/ 3594538 h 8891752"/>
              <a:gd name="connsiteX4" fmla="*/ 1166648 w 5801710"/>
              <a:gd name="connsiteY4" fmla="*/ 1986455 h 8891752"/>
              <a:gd name="connsiteX5" fmla="*/ 662151 w 5801710"/>
              <a:gd name="connsiteY5" fmla="*/ 914400 h 8891752"/>
              <a:gd name="connsiteX6" fmla="*/ 0 w 5801710"/>
              <a:gd name="connsiteY6" fmla="*/ 157655 h 8891752"/>
              <a:gd name="connsiteX7" fmla="*/ 472965 w 5801710"/>
              <a:gd name="connsiteY7" fmla="*/ 0 h 8891752"/>
              <a:gd name="connsiteX8" fmla="*/ 4319751 w 5801710"/>
              <a:gd name="connsiteY8" fmla="*/ 2490952 h 8891752"/>
              <a:gd name="connsiteX9" fmla="*/ 4950372 w 5801710"/>
              <a:gd name="connsiteY9" fmla="*/ 3531476 h 8891752"/>
              <a:gd name="connsiteX10" fmla="*/ 5044965 w 5801710"/>
              <a:gd name="connsiteY10" fmla="*/ 7157545 h 8891752"/>
              <a:gd name="connsiteX11" fmla="*/ 5644055 w 5801710"/>
              <a:gd name="connsiteY11" fmla="*/ 7157545 h 8891752"/>
              <a:gd name="connsiteX12" fmla="*/ 5454869 w 5801710"/>
              <a:gd name="connsiteY12" fmla="*/ 7788166 h 8891752"/>
              <a:gd name="connsiteX13" fmla="*/ 5801710 w 5801710"/>
              <a:gd name="connsiteY13" fmla="*/ 8734097 h 889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01710" h="8891752">
                <a:moveTo>
                  <a:pt x="5801710" y="8734097"/>
                </a:moveTo>
                <a:lnTo>
                  <a:pt x="5423338" y="8891752"/>
                </a:lnTo>
                <a:lnTo>
                  <a:pt x="5423338" y="8040414"/>
                </a:lnTo>
                <a:lnTo>
                  <a:pt x="3090041" y="3594538"/>
                </a:lnTo>
                <a:lnTo>
                  <a:pt x="1166648" y="1986455"/>
                </a:lnTo>
                <a:lnTo>
                  <a:pt x="662151" y="914400"/>
                </a:lnTo>
                <a:lnTo>
                  <a:pt x="0" y="157655"/>
                </a:lnTo>
                <a:lnTo>
                  <a:pt x="472965" y="0"/>
                </a:lnTo>
                <a:lnTo>
                  <a:pt x="4319751" y="2490952"/>
                </a:lnTo>
                <a:lnTo>
                  <a:pt x="4950372" y="3531476"/>
                </a:lnTo>
                <a:lnTo>
                  <a:pt x="5044965" y="7157545"/>
                </a:lnTo>
                <a:lnTo>
                  <a:pt x="5644055" y="7157545"/>
                </a:lnTo>
                <a:lnTo>
                  <a:pt x="5454869" y="7788166"/>
                </a:lnTo>
                <a:lnTo>
                  <a:pt x="5801710" y="8734097"/>
                </a:lnTo>
                <a:close/>
              </a:path>
            </a:pathLst>
          </a:custGeom>
          <a:solidFill>
            <a:srgbClr val="00B050">
              <a:alpha val="57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9303" tIns="44647" rIns="89303" bIns="44647" rtlCol="0" anchor="ctr" anchorCtr="0"/>
          <a:lstStyle/>
          <a:p>
            <a:pPr algn="ctr"/>
            <a:r>
              <a:rPr lang="de-DE" sz="3300" dirty="0">
                <a:solidFill>
                  <a:srgbClr val="FFFF00"/>
                </a:solidFill>
              </a:rPr>
              <a:t>                                </a:t>
            </a:r>
            <a:r>
              <a:rPr lang="de-DE" sz="4700" b="1" dirty="0" err="1">
                <a:solidFill>
                  <a:srgbClr val="FFFF00"/>
                </a:solidFill>
              </a:rPr>
              <a:t>Hollern</a:t>
            </a:r>
            <a:endParaRPr lang="de-DE" sz="4700" b="1" dirty="0">
              <a:solidFill>
                <a:srgbClr val="FFFF00"/>
              </a:solidFill>
            </a:endParaRPr>
          </a:p>
        </p:txBody>
      </p:sp>
      <p:sp>
        <p:nvSpPr>
          <p:cNvPr id="23" name="Freihandform 22"/>
          <p:cNvSpPr/>
          <p:nvPr/>
        </p:nvSpPr>
        <p:spPr>
          <a:xfrm>
            <a:off x="19663397" y="26931295"/>
            <a:ext cx="3833775" cy="3129386"/>
          </a:xfrm>
          <a:custGeom>
            <a:avLst/>
            <a:gdLst>
              <a:gd name="connsiteX0" fmla="*/ 1924050 w 3790950"/>
              <a:gd name="connsiteY0" fmla="*/ 19050 h 3200400"/>
              <a:gd name="connsiteX1" fmla="*/ 0 w 3790950"/>
              <a:gd name="connsiteY1" fmla="*/ 3200400 h 3200400"/>
              <a:gd name="connsiteX2" fmla="*/ 3790950 w 3790950"/>
              <a:gd name="connsiteY2" fmla="*/ 1485900 h 3200400"/>
              <a:gd name="connsiteX3" fmla="*/ 3276600 w 3790950"/>
              <a:gd name="connsiteY3" fmla="*/ 38100 h 3200400"/>
              <a:gd name="connsiteX4" fmla="*/ 2000250 w 3790950"/>
              <a:gd name="connsiteY4" fmla="*/ 0 h 3200400"/>
              <a:gd name="connsiteX5" fmla="*/ 1924050 w 3790950"/>
              <a:gd name="connsiteY5" fmla="*/ 1905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0950" h="3200400">
                <a:moveTo>
                  <a:pt x="1924050" y="19050"/>
                </a:moveTo>
                <a:lnTo>
                  <a:pt x="0" y="3200400"/>
                </a:lnTo>
                <a:lnTo>
                  <a:pt x="3790950" y="1485900"/>
                </a:lnTo>
                <a:lnTo>
                  <a:pt x="3276600" y="38100"/>
                </a:lnTo>
                <a:lnTo>
                  <a:pt x="2000250" y="0"/>
                </a:lnTo>
                <a:lnTo>
                  <a:pt x="1924050" y="19050"/>
                </a:lnTo>
                <a:close/>
              </a:path>
            </a:pathLst>
          </a:custGeom>
          <a:solidFill>
            <a:schemeClr val="bg1">
              <a:lumMod val="65000"/>
              <a:alpha val="6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03" tIns="44647" rIns="89303" bIns="44647" rtlCol="0" anchor="ctr"/>
          <a:lstStyle/>
          <a:p>
            <a:r>
              <a:rPr lang="de-DE" sz="4700" b="1" dirty="0" err="1">
                <a:solidFill>
                  <a:srgbClr val="FFFF00"/>
                </a:solidFill>
              </a:rPr>
              <a:t>Inhauser</a:t>
            </a:r>
            <a:r>
              <a:rPr lang="de-DE" sz="3800" b="1" dirty="0">
                <a:solidFill>
                  <a:srgbClr val="FFFF00"/>
                </a:solidFill>
              </a:rPr>
              <a:t> </a:t>
            </a:r>
            <a:br>
              <a:rPr lang="de-DE" sz="3800" b="1" dirty="0">
                <a:solidFill>
                  <a:srgbClr val="FFFF00"/>
                </a:solidFill>
              </a:rPr>
            </a:br>
            <a:r>
              <a:rPr lang="de-DE" sz="3800" b="1" dirty="0">
                <a:solidFill>
                  <a:srgbClr val="FFFF00"/>
                </a:solidFill>
              </a:rPr>
              <a:t/>
            </a:r>
            <a:br>
              <a:rPr lang="de-DE" sz="3800" b="1" dirty="0">
                <a:solidFill>
                  <a:srgbClr val="FFFF00"/>
                </a:solidFill>
              </a:rPr>
            </a:br>
            <a:r>
              <a:rPr lang="de-DE" sz="3800" b="1" dirty="0">
                <a:solidFill>
                  <a:srgbClr val="FFFF00"/>
                </a:solidFill>
              </a:rPr>
              <a:t>      </a:t>
            </a:r>
            <a:r>
              <a:rPr lang="de-DE" sz="4700" b="1" dirty="0">
                <a:solidFill>
                  <a:srgbClr val="FFFF00"/>
                </a:solidFill>
              </a:rPr>
              <a:t>Innhauser</a:t>
            </a:r>
            <a:br>
              <a:rPr lang="de-DE" sz="4700" b="1" dirty="0">
                <a:solidFill>
                  <a:srgbClr val="FFFF00"/>
                </a:solidFill>
              </a:rPr>
            </a:br>
            <a:r>
              <a:rPr lang="de-DE" sz="4700" b="1" dirty="0">
                <a:solidFill>
                  <a:srgbClr val="FFFF00"/>
                </a:solidFill>
              </a:rPr>
              <a:t> Moos</a:t>
            </a:r>
          </a:p>
        </p:txBody>
      </p:sp>
      <p:sp>
        <p:nvSpPr>
          <p:cNvPr id="25" name="Freihandform 24"/>
          <p:cNvSpPr/>
          <p:nvPr/>
        </p:nvSpPr>
        <p:spPr>
          <a:xfrm>
            <a:off x="5302414" y="35788275"/>
            <a:ext cx="4373195" cy="4160655"/>
          </a:xfrm>
          <a:custGeom>
            <a:avLst/>
            <a:gdLst>
              <a:gd name="connsiteX0" fmla="*/ 2400300 w 4324350"/>
              <a:gd name="connsiteY0" fmla="*/ 4362450 h 4362450"/>
              <a:gd name="connsiteX1" fmla="*/ 0 w 4324350"/>
              <a:gd name="connsiteY1" fmla="*/ 3505200 h 4362450"/>
              <a:gd name="connsiteX2" fmla="*/ 19050 w 4324350"/>
              <a:gd name="connsiteY2" fmla="*/ 0 h 4362450"/>
              <a:gd name="connsiteX3" fmla="*/ 4305300 w 4324350"/>
              <a:gd name="connsiteY3" fmla="*/ 38100 h 4362450"/>
              <a:gd name="connsiteX4" fmla="*/ 4324350 w 4324350"/>
              <a:gd name="connsiteY4" fmla="*/ 285750 h 4362450"/>
              <a:gd name="connsiteX5" fmla="*/ 2400300 w 4324350"/>
              <a:gd name="connsiteY5" fmla="*/ 4362450 h 4362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24350" h="4362450">
                <a:moveTo>
                  <a:pt x="2400300" y="4362450"/>
                </a:moveTo>
                <a:lnTo>
                  <a:pt x="0" y="3505200"/>
                </a:lnTo>
                <a:lnTo>
                  <a:pt x="19050" y="0"/>
                </a:lnTo>
                <a:lnTo>
                  <a:pt x="4305300" y="38100"/>
                </a:lnTo>
                <a:lnTo>
                  <a:pt x="4324350" y="285750"/>
                </a:lnTo>
                <a:lnTo>
                  <a:pt x="2400300" y="4362450"/>
                </a:lnTo>
                <a:close/>
              </a:path>
            </a:pathLst>
          </a:custGeom>
          <a:solidFill>
            <a:srgbClr val="FFFF00">
              <a:alpha val="4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03" tIns="44647" rIns="89303" bIns="44647" rtlCol="0" anchor="ctr"/>
          <a:lstStyle/>
          <a:p>
            <a:r>
              <a:rPr lang="de-DE" sz="4700" b="1" dirty="0">
                <a:solidFill>
                  <a:srgbClr val="FF0000"/>
                </a:solidFill>
              </a:rPr>
              <a:t>    </a:t>
            </a:r>
            <a:br>
              <a:rPr lang="de-DE" sz="4700" b="1" dirty="0">
                <a:solidFill>
                  <a:srgbClr val="FF0000"/>
                </a:solidFill>
              </a:rPr>
            </a:br>
            <a:r>
              <a:rPr lang="de-DE" sz="4700" b="1" dirty="0">
                <a:solidFill>
                  <a:srgbClr val="FF0000"/>
                </a:solidFill>
              </a:rPr>
              <a:t/>
            </a:r>
            <a:br>
              <a:rPr lang="de-DE" sz="4700" b="1" dirty="0">
                <a:solidFill>
                  <a:srgbClr val="FF0000"/>
                </a:solidFill>
              </a:rPr>
            </a:br>
            <a:r>
              <a:rPr lang="de-DE" sz="4700" b="1" dirty="0">
                <a:solidFill>
                  <a:srgbClr val="FF0000"/>
                </a:solidFill>
              </a:rPr>
              <a:t> </a:t>
            </a:r>
            <a:r>
              <a:rPr lang="de-DE" sz="4700" b="1" dirty="0" err="1">
                <a:solidFill>
                  <a:srgbClr val="FF0000"/>
                </a:solidFill>
              </a:rPr>
              <a:t>Riedmoos</a:t>
            </a:r>
            <a:endParaRPr lang="de-DE" sz="4700" b="1" dirty="0">
              <a:solidFill>
                <a:srgbClr val="FF0000"/>
              </a:solidFill>
            </a:endParaRPr>
          </a:p>
        </p:txBody>
      </p:sp>
      <p:sp>
        <p:nvSpPr>
          <p:cNvPr id="34" name="Freihandform 33"/>
          <p:cNvSpPr/>
          <p:nvPr/>
        </p:nvSpPr>
        <p:spPr>
          <a:xfrm>
            <a:off x="18411412" y="31251771"/>
            <a:ext cx="12021477" cy="10465228"/>
          </a:xfrm>
          <a:custGeom>
            <a:avLst/>
            <a:gdLst>
              <a:gd name="connsiteX0" fmla="*/ 6665494 w 11887200"/>
              <a:gd name="connsiteY0" fmla="*/ 0 h 10972800"/>
              <a:gd name="connsiteX1" fmla="*/ 4475747 w 11887200"/>
              <a:gd name="connsiteY1" fmla="*/ 1732547 h 10972800"/>
              <a:gd name="connsiteX2" fmla="*/ 2911642 w 11887200"/>
              <a:gd name="connsiteY2" fmla="*/ 3392905 h 10972800"/>
              <a:gd name="connsiteX3" fmla="*/ 0 w 11887200"/>
              <a:gd name="connsiteY3" fmla="*/ 7315200 h 10972800"/>
              <a:gd name="connsiteX4" fmla="*/ 3561347 w 11887200"/>
              <a:gd name="connsiteY4" fmla="*/ 7964905 h 10972800"/>
              <a:gd name="connsiteX5" fmla="*/ 4042610 w 11887200"/>
              <a:gd name="connsiteY5" fmla="*/ 7074568 h 10972800"/>
              <a:gd name="connsiteX6" fmla="*/ 4620126 w 11887200"/>
              <a:gd name="connsiteY6" fmla="*/ 7122694 h 10972800"/>
              <a:gd name="connsiteX7" fmla="*/ 9144000 w 11887200"/>
              <a:gd name="connsiteY7" fmla="*/ 10972800 h 10972800"/>
              <a:gd name="connsiteX8" fmla="*/ 11887200 w 11887200"/>
              <a:gd name="connsiteY8" fmla="*/ 9071810 h 10972800"/>
              <a:gd name="connsiteX9" fmla="*/ 10299031 w 11887200"/>
              <a:gd name="connsiteY9" fmla="*/ 7507705 h 10972800"/>
              <a:gd name="connsiteX10" fmla="*/ 10900610 w 11887200"/>
              <a:gd name="connsiteY10" fmla="*/ 7315200 h 10972800"/>
              <a:gd name="connsiteX11" fmla="*/ 10659979 w 11887200"/>
              <a:gd name="connsiteY11" fmla="*/ 6713621 h 10972800"/>
              <a:gd name="connsiteX12" fmla="*/ 10274968 w 11887200"/>
              <a:gd name="connsiteY12" fmla="*/ 6472989 h 10972800"/>
              <a:gd name="connsiteX13" fmla="*/ 10395284 w 11887200"/>
              <a:gd name="connsiteY13" fmla="*/ 5799221 h 10972800"/>
              <a:gd name="connsiteX14" fmla="*/ 8037094 w 11887200"/>
              <a:gd name="connsiteY14" fmla="*/ 1347536 h 10972800"/>
              <a:gd name="connsiteX15" fmla="*/ 7676147 w 11887200"/>
              <a:gd name="connsiteY15" fmla="*/ 1227221 h 10972800"/>
              <a:gd name="connsiteX16" fmla="*/ 7676147 w 11887200"/>
              <a:gd name="connsiteY16" fmla="*/ 938463 h 10972800"/>
              <a:gd name="connsiteX17" fmla="*/ 6665494 w 11887200"/>
              <a:gd name="connsiteY17" fmla="*/ 0 h 1097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887200" h="10972800">
                <a:moveTo>
                  <a:pt x="6665494" y="0"/>
                </a:moveTo>
                <a:lnTo>
                  <a:pt x="4475747" y="1732547"/>
                </a:lnTo>
                <a:lnTo>
                  <a:pt x="2911642" y="3392905"/>
                </a:lnTo>
                <a:lnTo>
                  <a:pt x="0" y="7315200"/>
                </a:lnTo>
                <a:lnTo>
                  <a:pt x="3561347" y="7964905"/>
                </a:lnTo>
                <a:lnTo>
                  <a:pt x="4042610" y="7074568"/>
                </a:lnTo>
                <a:lnTo>
                  <a:pt x="4620126" y="7122694"/>
                </a:lnTo>
                <a:lnTo>
                  <a:pt x="9144000" y="10972800"/>
                </a:lnTo>
                <a:lnTo>
                  <a:pt x="11887200" y="9071810"/>
                </a:lnTo>
                <a:lnTo>
                  <a:pt x="10299031" y="7507705"/>
                </a:lnTo>
                <a:lnTo>
                  <a:pt x="10900610" y="7315200"/>
                </a:lnTo>
                <a:lnTo>
                  <a:pt x="10659979" y="6713621"/>
                </a:lnTo>
                <a:lnTo>
                  <a:pt x="10274968" y="6472989"/>
                </a:lnTo>
                <a:lnTo>
                  <a:pt x="10395284" y="5799221"/>
                </a:lnTo>
                <a:lnTo>
                  <a:pt x="8037094" y="1347536"/>
                </a:lnTo>
                <a:lnTo>
                  <a:pt x="7676147" y="1227221"/>
                </a:lnTo>
                <a:lnTo>
                  <a:pt x="7676147" y="938463"/>
                </a:lnTo>
                <a:lnTo>
                  <a:pt x="6665494" y="0"/>
                </a:lnTo>
                <a:close/>
              </a:path>
            </a:pathLst>
          </a:custGeom>
          <a:solidFill>
            <a:srgbClr val="CC0000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03" tIns="44647" rIns="89303" bIns="44647" rtlCol="0" anchor="ctr" anchorCtr="0"/>
          <a:lstStyle/>
          <a:p>
            <a:pPr algn="ctr"/>
            <a:r>
              <a:rPr lang="de-DE" sz="4700" b="1" dirty="0">
                <a:solidFill>
                  <a:srgbClr val="FFFF00"/>
                </a:solidFill>
              </a:rPr>
              <a:t>Lohhof</a:t>
            </a:r>
          </a:p>
        </p:txBody>
      </p:sp>
      <p:sp>
        <p:nvSpPr>
          <p:cNvPr id="35" name="Freihandform 34"/>
          <p:cNvSpPr/>
          <p:nvPr/>
        </p:nvSpPr>
        <p:spPr>
          <a:xfrm>
            <a:off x="13182544" y="29019523"/>
            <a:ext cx="11447508" cy="9111964"/>
          </a:xfrm>
          <a:custGeom>
            <a:avLst/>
            <a:gdLst>
              <a:gd name="connsiteX0" fmla="*/ 9932276 w 11319641"/>
              <a:gd name="connsiteY0" fmla="*/ 0 h 9553904"/>
              <a:gd name="connsiteX1" fmla="*/ 2112579 w 11319641"/>
              <a:gd name="connsiteY1" fmla="*/ 3594538 h 9553904"/>
              <a:gd name="connsiteX2" fmla="*/ 567558 w 11319641"/>
              <a:gd name="connsiteY2" fmla="*/ 4540469 h 9553904"/>
              <a:gd name="connsiteX3" fmla="*/ 504496 w 11319641"/>
              <a:gd name="connsiteY3" fmla="*/ 6117021 h 9553904"/>
              <a:gd name="connsiteX4" fmla="*/ 504496 w 11319641"/>
              <a:gd name="connsiteY4" fmla="*/ 6117021 h 9553904"/>
              <a:gd name="connsiteX5" fmla="*/ 0 w 11319641"/>
              <a:gd name="connsiteY5" fmla="*/ 6306207 h 9553904"/>
              <a:gd name="connsiteX6" fmla="*/ 1292772 w 11319641"/>
              <a:gd name="connsiteY6" fmla="*/ 8986345 h 9553904"/>
              <a:gd name="connsiteX7" fmla="*/ 4729655 w 11319641"/>
              <a:gd name="connsiteY7" fmla="*/ 9553904 h 9553904"/>
              <a:gd name="connsiteX8" fmla="*/ 7062951 w 11319641"/>
              <a:gd name="connsiteY8" fmla="*/ 6999890 h 9553904"/>
              <a:gd name="connsiteX9" fmla="*/ 7977351 w 11319641"/>
              <a:gd name="connsiteY9" fmla="*/ 5580993 h 9553904"/>
              <a:gd name="connsiteX10" fmla="*/ 9049407 w 11319641"/>
              <a:gd name="connsiteY10" fmla="*/ 4319752 h 9553904"/>
              <a:gd name="connsiteX11" fmla="*/ 11319641 w 11319641"/>
              <a:gd name="connsiteY11" fmla="*/ 2554014 h 9553904"/>
              <a:gd name="connsiteX12" fmla="*/ 10657489 w 11319641"/>
              <a:gd name="connsiteY12" fmla="*/ 788276 h 9553904"/>
              <a:gd name="connsiteX13" fmla="*/ 9932276 w 11319641"/>
              <a:gd name="connsiteY13" fmla="*/ 0 h 955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319641" h="9553904">
                <a:moveTo>
                  <a:pt x="9932276" y="0"/>
                </a:moveTo>
                <a:lnTo>
                  <a:pt x="2112579" y="3594538"/>
                </a:lnTo>
                <a:lnTo>
                  <a:pt x="567558" y="4540469"/>
                </a:lnTo>
                <a:lnTo>
                  <a:pt x="504496" y="6117021"/>
                </a:lnTo>
                <a:lnTo>
                  <a:pt x="504496" y="6117021"/>
                </a:lnTo>
                <a:lnTo>
                  <a:pt x="0" y="6306207"/>
                </a:lnTo>
                <a:lnTo>
                  <a:pt x="1292772" y="8986345"/>
                </a:lnTo>
                <a:lnTo>
                  <a:pt x="4729655" y="9553904"/>
                </a:lnTo>
                <a:lnTo>
                  <a:pt x="7062951" y="6999890"/>
                </a:lnTo>
                <a:lnTo>
                  <a:pt x="7977351" y="5580993"/>
                </a:lnTo>
                <a:lnTo>
                  <a:pt x="9049407" y="4319752"/>
                </a:lnTo>
                <a:lnTo>
                  <a:pt x="11319641" y="2554014"/>
                </a:lnTo>
                <a:lnTo>
                  <a:pt x="10657489" y="788276"/>
                </a:lnTo>
                <a:lnTo>
                  <a:pt x="9932276" y="0"/>
                </a:lnTo>
                <a:close/>
              </a:path>
            </a:pathLst>
          </a:custGeom>
          <a:solidFill>
            <a:srgbClr val="CC00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03" tIns="44647" rIns="89303" bIns="44647" rtlCol="0" anchor="ctr"/>
          <a:lstStyle/>
          <a:p>
            <a:pPr algn="ctr"/>
            <a:r>
              <a:rPr lang="de-DE" sz="4700" b="1" dirty="0">
                <a:solidFill>
                  <a:srgbClr val="FFFF00"/>
                </a:solidFill>
              </a:rPr>
              <a:t>Unterschleißheim</a:t>
            </a:r>
          </a:p>
        </p:txBody>
      </p:sp>
      <p:sp>
        <p:nvSpPr>
          <p:cNvPr id="33" name="Abgerundetes Rechteck 32"/>
          <p:cNvSpPr/>
          <p:nvPr/>
        </p:nvSpPr>
        <p:spPr>
          <a:xfrm>
            <a:off x="368139" y="3456683"/>
            <a:ext cx="31594138" cy="1224137"/>
          </a:xfrm>
          <a:prstGeom prst="roundRect">
            <a:avLst/>
          </a:prstGeom>
          <a:solidFill>
            <a:srgbClr val="EBF2F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9317" tIns="44656" rIns="89317" bIns="44656" rtlCol="0" anchor="ctr"/>
          <a:lstStyle/>
          <a:p>
            <a:r>
              <a:rPr lang="de-DE" sz="8000" b="1" dirty="0">
                <a:solidFill>
                  <a:srgbClr val="0070C0"/>
                </a:solidFill>
              </a:rPr>
              <a:t>Die  internetgestützte  Demenzberatung  der </a:t>
            </a:r>
            <a:r>
              <a:rPr lang="de-DE" sz="8000" b="1" dirty="0" smtClean="0">
                <a:solidFill>
                  <a:srgbClr val="0070C0"/>
                </a:solidFill>
              </a:rPr>
              <a:t>„</a:t>
            </a:r>
            <a:r>
              <a:rPr lang="de-DE" sz="9000" b="1" dirty="0">
                <a:solidFill>
                  <a:srgbClr val="FF0000"/>
                </a:solidFill>
              </a:rPr>
              <a:t>S</a:t>
            </a:r>
            <a:r>
              <a:rPr lang="de-DE" sz="8000" b="1" dirty="0">
                <a:solidFill>
                  <a:srgbClr val="0070C0"/>
                </a:solidFill>
              </a:rPr>
              <a:t>eniorenberatung </a:t>
            </a:r>
            <a:r>
              <a:rPr lang="de-DE" sz="9000" b="1" dirty="0">
                <a:solidFill>
                  <a:srgbClr val="FF0000"/>
                </a:solidFill>
              </a:rPr>
              <a:t>O</a:t>
            </a:r>
            <a:r>
              <a:rPr lang="de-DE" sz="8000" b="1" dirty="0">
                <a:solidFill>
                  <a:srgbClr val="0070C0"/>
                </a:solidFill>
              </a:rPr>
              <a:t>nline“   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1251896" y="17066202"/>
            <a:ext cx="29275651" cy="15796029"/>
          </a:xfrm>
          <a:prstGeom prst="rect">
            <a:avLst/>
          </a:prstGeom>
          <a:noFill/>
        </p:spPr>
        <p:txBody>
          <a:bodyPr wrap="square" lIns="89317" tIns="44656" rIns="89317" bIns="44656" rtlCol="0">
            <a:spAutoFit/>
          </a:bodyPr>
          <a:lstStyle/>
          <a:p>
            <a:pPr>
              <a:tabLst>
                <a:tab pos="1221909" algn="l"/>
                <a:tab pos="1645231" algn="l"/>
              </a:tabLst>
            </a:pP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</a:t>
            </a:r>
          </a:p>
          <a:p>
            <a:r>
              <a:rPr lang="de-DE" dirty="0" smtClean="0"/>
              <a:t> 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  </a:t>
            </a:r>
            <a:endParaRPr lang="de-DE" dirty="0"/>
          </a:p>
        </p:txBody>
      </p:sp>
      <p:sp>
        <p:nvSpPr>
          <p:cNvPr id="47" name="Textfeld 46"/>
          <p:cNvSpPr txBox="1"/>
          <p:nvPr/>
        </p:nvSpPr>
        <p:spPr>
          <a:xfrm>
            <a:off x="8191274" y="5944333"/>
            <a:ext cx="4369500" cy="526460"/>
          </a:xfrm>
          <a:prstGeom prst="rect">
            <a:avLst/>
          </a:prstGeom>
          <a:noFill/>
        </p:spPr>
        <p:txBody>
          <a:bodyPr wrap="square" lIns="89317" tIns="44656" rIns="89317" bIns="44656" rtlCol="0">
            <a:spAutoFit/>
          </a:bodyPr>
          <a:lstStyle/>
          <a:p>
            <a:endParaRPr lang="de-DE" sz="2800" dirty="0"/>
          </a:p>
        </p:txBody>
      </p:sp>
      <p:pic>
        <p:nvPicPr>
          <p:cNvPr id="41" name="Grafik 40" descr="ProblemsitHaeuslPflege180820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12393" y="4968852"/>
            <a:ext cx="7056770" cy="8892000"/>
          </a:xfrm>
          <a:prstGeom prst="rect">
            <a:avLst/>
          </a:prstGeom>
        </p:spPr>
      </p:pic>
      <p:pic>
        <p:nvPicPr>
          <p:cNvPr id="42" name="Grafik 41" descr="OnlineberatungalsleichtzugaenglAngeb18082015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433273" y="4968852"/>
            <a:ext cx="6475567" cy="8892000"/>
          </a:xfrm>
          <a:prstGeom prst="rect">
            <a:avLst/>
          </a:prstGeom>
        </p:spPr>
      </p:pic>
      <p:pic>
        <p:nvPicPr>
          <p:cNvPr id="44" name="Grafik 43" descr="DasAngebot der Seniorenberat18082015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778089" y="4968852"/>
            <a:ext cx="6431511" cy="8892000"/>
          </a:xfrm>
          <a:prstGeom prst="rect">
            <a:avLst/>
          </a:prstGeom>
        </p:spPr>
      </p:pic>
      <p:pic>
        <p:nvPicPr>
          <p:cNvPr id="46" name="Grafik 45" descr="Mankannetwastun1808201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4194913" y="5040860"/>
            <a:ext cx="6431511" cy="8892000"/>
          </a:xfrm>
          <a:prstGeom prst="rect">
            <a:avLst/>
          </a:prstGeom>
        </p:spPr>
      </p:pic>
      <p:sp>
        <p:nvSpPr>
          <p:cNvPr id="39" name="Abgerundetes Rechteck 38"/>
          <p:cNvSpPr/>
          <p:nvPr/>
        </p:nvSpPr>
        <p:spPr>
          <a:xfrm>
            <a:off x="589075" y="14761940"/>
            <a:ext cx="31078621" cy="2016233"/>
          </a:xfrm>
          <a:prstGeom prst="roundRect">
            <a:avLst/>
          </a:prstGeom>
          <a:solidFill>
            <a:srgbClr val="EBF2F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9317" tIns="44656" rIns="89317" bIns="44656" rtlCol="0" anchor="ctr"/>
          <a:lstStyle/>
          <a:p>
            <a:pPr algn="ctr"/>
            <a:r>
              <a:rPr lang="de-DE" sz="8000" b="1" dirty="0">
                <a:solidFill>
                  <a:srgbClr val="0070C0"/>
                </a:solidFill>
              </a:rPr>
              <a:t> „Demenz – Stadtplan" von Unterschleißheim</a:t>
            </a:r>
            <a:r>
              <a:rPr lang="de-DE" sz="5700" b="1" dirty="0">
                <a:solidFill>
                  <a:srgbClr val="0070C0"/>
                </a:solidFill>
              </a:rPr>
              <a:t> </a:t>
            </a:r>
            <a:r>
              <a:rPr lang="de-DE" sz="4300" b="1" dirty="0">
                <a:solidFill>
                  <a:srgbClr val="0070C0"/>
                </a:solidFill>
              </a:rPr>
              <a:t> </a:t>
            </a:r>
            <a:r>
              <a:rPr lang="de-DE" sz="1900" b="1" dirty="0">
                <a:solidFill>
                  <a:srgbClr val="0070C0"/>
                </a:solidFill>
              </a:rPr>
              <a:t> </a:t>
            </a:r>
            <a:br>
              <a:rPr lang="de-DE" sz="1900" b="1" dirty="0">
                <a:solidFill>
                  <a:srgbClr val="0070C0"/>
                </a:solidFill>
              </a:rPr>
            </a:br>
            <a:r>
              <a:rPr lang="de-DE" sz="5700" dirty="0">
                <a:solidFill>
                  <a:srgbClr val="0070C0"/>
                </a:solidFill>
              </a:rPr>
              <a:t>Eine statistisch begründete Schätzung von  Demenzerkrankungen in Unterschleißheim</a:t>
            </a:r>
            <a:endParaRPr lang="de-DE" sz="8000" dirty="0">
              <a:solidFill>
                <a:srgbClr val="0070C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 flipH="1">
            <a:off x="432269" y="16850172"/>
            <a:ext cx="31539508" cy="6248682"/>
          </a:xfrm>
          <a:prstGeom prst="rect">
            <a:avLst/>
          </a:prstGeom>
          <a:noFill/>
        </p:spPr>
        <p:txBody>
          <a:bodyPr wrap="square" lIns="92256" tIns="46125" rIns="92256" bIns="46125" rtlCol="0">
            <a:spAutoFit/>
          </a:bodyPr>
          <a:lstStyle/>
          <a:p>
            <a:pPr>
              <a:tabLst>
                <a:tab pos="1927450" algn="l"/>
              </a:tabLst>
            </a:pPr>
            <a:r>
              <a:rPr lang="de-DE" sz="4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de-DE" sz="4000" b="1" u="sng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Zusammenfassung </a:t>
            </a:r>
            <a:r>
              <a:rPr lang="de-DE" sz="4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  Nach derzeitiger Schätzung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muss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man in Unterschleißheim von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über 400 Demenzfällen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und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etwa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100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Neu-</a:t>
            </a:r>
            <a:b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Erkrankungen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jährlich</a:t>
            </a:r>
            <a:r>
              <a:rPr lang="de-DE" sz="4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ausgehen. </a:t>
            </a:r>
            <a:r>
              <a:rPr lang="de-DE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Es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sind fast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doppelt so viele Frauen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betroffen als Männer. </a:t>
            </a:r>
            <a:r>
              <a:rPr lang="de-DE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br>
              <a:rPr lang="de-DE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  Im Ortsteil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Lohhof</a:t>
            </a:r>
            <a:r>
              <a:rPr lang="de-DE" sz="4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dürften die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meisten Demenzerkrankungen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zu finden sein, gefolgt von den Ortsteilen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Unterschleißheim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und </a:t>
            </a:r>
            <a:r>
              <a:rPr lang="de-DE" sz="40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Hollern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de-DE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br>
              <a:rPr lang="de-DE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-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Jahr 2020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– ist mit einer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Verdoppelung der Demenzerkrankungen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bei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den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über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80jährigen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zu rechnen.</a:t>
            </a:r>
            <a:r>
              <a:rPr lang="de-DE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br>
              <a:rPr lang="de-DE" sz="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 - 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Auf die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ausländischen Bevölkerungsgruppen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entfallen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etwa 7 Prozent </a:t>
            </a:r>
            <a:r>
              <a:rPr lang="de-DE" sz="4000" dirty="0">
                <a:latin typeface="Verdana" pitchFamily="34" charset="0"/>
                <a:ea typeface="Verdana" pitchFamily="34" charset="0"/>
                <a:cs typeface="Verdana" pitchFamily="34" charset="0"/>
              </a:rPr>
              <a:t>oder</a:t>
            </a:r>
            <a:r>
              <a:rPr lang="de-DE" sz="4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33 </a:t>
            </a:r>
            <a:r>
              <a:rPr lang="de-DE" sz="40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Fälle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aller Demenzerkrankungen</a:t>
            </a:r>
            <a:endParaRPr lang="de-DE" sz="3800" dirty="0"/>
          </a:p>
        </p:txBody>
      </p:sp>
      <p:pic>
        <p:nvPicPr>
          <p:cNvPr id="31" name="Grafik 30" descr="Wiehäufigsinddemenzen28082015_000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20505" y="23330892"/>
            <a:ext cx="11578239" cy="783000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2" name="Grafik 31" descr="DemenzhäufigkeitinUnterschleissheim2808201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400000">
            <a:off x="19681440" y="21363645"/>
            <a:ext cx="7848872" cy="1178336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7" name="Grafik 36" descr="Demenzstadtplan2808201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5400000">
            <a:off x="3338073" y="28898991"/>
            <a:ext cx="7167149" cy="10678675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360264" y="1080420"/>
            <a:ext cx="31665471" cy="2664961"/>
          </a:xfrm>
          <a:prstGeom prst="roundRect">
            <a:avLst/>
          </a:prstGeom>
          <a:solidFill>
            <a:srgbClr val="EBF2F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89317" tIns="44656" rIns="89317" bIns="44656" rtlCol="0" anchor="ctr"/>
          <a:lstStyle/>
          <a:p>
            <a:pPr algn="ctr"/>
            <a:r>
              <a:rPr lang="de-DE" sz="8000" dirty="0" smtClean="0">
                <a:solidFill>
                  <a:srgbClr val="0070C0"/>
                </a:solidFill>
              </a:rPr>
              <a:t>Der</a:t>
            </a:r>
            <a:r>
              <a:rPr lang="de-DE" sz="8000" b="1" dirty="0" smtClean="0">
                <a:solidFill>
                  <a:srgbClr val="0070C0"/>
                </a:solidFill>
              </a:rPr>
              <a:t> </a:t>
            </a:r>
            <a:r>
              <a:rPr lang="de-DE" sz="8000" b="1" dirty="0" smtClean="0">
                <a:solidFill>
                  <a:srgbClr val="FF0000"/>
                </a:solidFill>
              </a:rPr>
              <a:t>DEMENZ-Kompass</a:t>
            </a:r>
            <a:r>
              <a:rPr lang="de-DE" sz="8000" b="1" dirty="0" smtClean="0">
                <a:solidFill>
                  <a:srgbClr val="0070C0"/>
                </a:solidFill>
              </a:rPr>
              <a:t> - </a:t>
            </a:r>
            <a:r>
              <a:rPr lang="de-DE" sz="8000" dirty="0" smtClean="0">
                <a:solidFill>
                  <a:srgbClr val="0070C0"/>
                </a:solidFill>
              </a:rPr>
              <a:t>ein Entlastungsangebot  für pflegende Angehörige   </a:t>
            </a:r>
            <a:endParaRPr lang="de-DE" sz="8000" dirty="0">
              <a:solidFill>
                <a:srgbClr val="0070C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3969777" y="5256884"/>
            <a:ext cx="17569952" cy="11172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Die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Organisation der Betreuung und Pflege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demenzkranker Menschen in der eigenen häuslichen Umgebung stellt eine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kräfteraubende Daueraufgabe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dar.</a:t>
            </a:r>
          </a:p>
          <a:p>
            <a:endParaRPr lang="de-DE" sz="4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Das gilt v.a. auch für die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fortwährende Neuanpassung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 die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ständig wechselnden Erfordernisse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des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mehrjährigen Krankheitsverlaufes.</a:t>
            </a:r>
          </a:p>
          <a:p>
            <a:endParaRPr lang="de-DE" sz="4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Immer wieder treten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neue Probleme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auf und müssen bewältigt werden.</a:t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Bei all dem den Überblick nicht zu verlieren ist oft extrem schwer.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Viele Pflegende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werden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selber krank,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geraten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die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soziale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Isolation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oder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fühlen sich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ausgegrenzt.</a:t>
            </a:r>
            <a:endParaRPr lang="de-DE" sz="4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4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Vor diesem Hintergrund kann der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„</a:t>
            </a:r>
            <a:r>
              <a:rPr lang="de-DE" sz="4000" b="1" u="sng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Demenz-Kompass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“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der </a:t>
            </a:r>
            <a:r>
              <a:rPr lang="de-DE" sz="4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eniorenberatung </a:t>
            </a:r>
            <a:r>
              <a:rPr lang="de-DE" sz="4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nline als fragebogenbasierte Online-Hilfe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Unterstützung und Entlastung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bieten.</a:t>
            </a:r>
            <a:endParaRPr lang="de-DE" sz="4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48297" y="18146316"/>
            <a:ext cx="22106456" cy="9941183"/>
          </a:xfrm>
          <a:prstGeom prst="rect">
            <a:avLst/>
          </a:prstGeom>
          <a:solidFill>
            <a:schemeClr val="accent1">
              <a:lumMod val="40000"/>
              <a:lumOff val="60000"/>
              <a:alpha val="7000"/>
            </a:schemeClr>
          </a:solidFill>
        </p:spPr>
        <p:txBody>
          <a:bodyPr wrap="square" rtlCol="0">
            <a:spAutoFit/>
          </a:bodyPr>
          <a:lstStyle/>
          <a:p>
            <a:pPr>
              <a:tabLst>
                <a:tab pos="541338" algn="l"/>
              </a:tabLst>
            </a:pP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Der </a:t>
            </a:r>
            <a:r>
              <a:rPr lang="de-DE" sz="4000" b="1" u="sng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Demenz-Kompass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kostenfrei und anonym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nutzbar –  </a:t>
            </a:r>
            <a:r>
              <a:rPr lang="de-DE" sz="40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u="sng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ist eine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konkrete Orientierungshilfe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bei der Organisation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er individuellen </a:t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Betreuung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und Pflege dementiell erkrankter Menschen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und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kompetente </a:t>
            </a:r>
            <a:b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Hilfestellung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z.B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bei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der Suche nach Pflegediensten und Heimplätzen, bei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Fragen der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Tages-</a:t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de-DE" sz="4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strukturierung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Beschäftigung, Wohnungsanpassung, Betreutem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Urlaub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rechtlichen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und finanziellen Unterstützungsmöglichkeiten usw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3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de-DE" sz="3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s. Abb</a:t>
            </a:r>
            <a:r>
              <a:rPr lang="de-DE" sz="3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unten</a:t>
            </a:r>
            <a:r>
              <a:rPr lang="de-DE" sz="3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de-DE" sz="4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-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erlaubt eine erste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Einschätzung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des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individuellen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Hilfebedarfes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und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ordnet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ihn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nach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Handlungsdringlichkeit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analog den Ampelfarben rot, gelb und grün ,</a:t>
            </a:r>
            <a:endParaRPr lang="de-DE" sz="4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- gibt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weiterführende Handlungshinweise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zu den wichtigsten Problemfeldern </a:t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auf einer zusammenfassenden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individuellen Ergebnisprofil-Seite </a:t>
            </a:r>
            <a:r>
              <a:rPr lang="de-DE" sz="3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(s. Abb. rechts).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de-DE" sz="4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0153353" y="28731492"/>
          <a:ext cx="10657184" cy="9937105"/>
        </p:xfrm>
        <a:graphic>
          <a:graphicData uri="http://schemas.openxmlformats.org/presentationml/2006/ole">
            <p:oleObj spid="_x0000_s16386" name="Folie" r:id="rId4" imgW="3427624" imgH="4570439" progId="PowerPoint.Template.12">
              <p:embed/>
            </p:oleObj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936329" y="39316668"/>
            <a:ext cx="3081942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Der  interaktive </a:t>
            </a:r>
            <a:r>
              <a:rPr lang="de-DE" sz="4000" b="1" u="sng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Demenz-Kompass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kann online aufgerufen werden unter  </a:t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                 </a:t>
            </a:r>
            <a:r>
              <a:rPr lang="de-DE" sz="4800" dirty="0" smtClean="0">
                <a:latin typeface="Verdana" pitchFamily="34" charset="0"/>
                <a:ea typeface="Verdana" pitchFamily="34" charset="0"/>
                <a:cs typeface="Verdana" pitchFamily="34" charset="0"/>
                <a:hlinkClick r:id="rId5"/>
              </a:rPr>
              <a:t>www.seniorenberatung-online.de/Demenzkompass.html</a:t>
            </a:r>
            <a:r>
              <a:rPr lang="de-DE" sz="48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de-DE" sz="48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de-DE" sz="4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Darüber hinaus steht ein Zugang </a:t>
            </a:r>
            <a:r>
              <a:rPr lang="de-DE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zu </a:t>
            </a:r>
            <a:r>
              <a:rPr lang="de-DE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begleitender</a:t>
            </a:r>
            <a:r>
              <a:rPr lang="de-DE" sz="400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Telefon- bzw. E-Mail-Beratung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bereit.</a:t>
            </a:r>
          </a:p>
          <a:p>
            <a:endParaRPr lang="de-DE" sz="3800" dirty="0" smtClean="0"/>
          </a:p>
        </p:txBody>
      </p:sp>
      <p:cxnSp>
        <p:nvCxnSpPr>
          <p:cNvPr id="11" name="Gerade Verbindung mit Pfeil 10"/>
          <p:cNvCxnSpPr/>
          <p:nvPr/>
        </p:nvCxnSpPr>
        <p:spPr>
          <a:xfrm flipH="1" flipV="1">
            <a:off x="8785201" y="32763940"/>
            <a:ext cx="1152128" cy="100811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>
            <a:off x="22250697" y="31251772"/>
            <a:ext cx="7776864" cy="7478970"/>
          </a:xfrm>
          <a:prstGeom prst="rect">
            <a:avLst/>
          </a:prstGeom>
          <a:solidFill>
            <a:schemeClr val="accent1">
              <a:lumMod val="40000"/>
              <a:lumOff val="60000"/>
              <a:alpha val="9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Maßnahme-Empfehlungen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z.B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.:</a:t>
            </a:r>
            <a:b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de-DE" sz="4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Anleitung zu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einem</a:t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Sicherheits-Check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der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Wohnung</a:t>
            </a:r>
            <a:endParaRPr lang="de-DE" sz="4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Vorschläge zu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einer</a:t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bedürfnisgerechten </a:t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Anpassung der Wohnung</a:t>
            </a:r>
            <a:endParaRPr lang="de-DE" sz="4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92313" y="29955628"/>
            <a:ext cx="7848872" cy="8648521"/>
          </a:xfrm>
          <a:prstGeom prst="rect">
            <a:avLst/>
          </a:prstGeom>
          <a:solidFill>
            <a:schemeClr val="accent1">
              <a:lumMod val="40000"/>
              <a:lumOff val="60000"/>
              <a:alpha val="9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Maßnahme Empfehlungen 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z.B</a:t>
            </a:r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.:</a:t>
            </a:r>
            <a:b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de-DE" sz="4000" b="1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Besuchs-, Einkaufshilfen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am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Ort</a:t>
            </a:r>
          </a:p>
          <a:p>
            <a:pPr>
              <a:buFont typeface="Arial" pitchFamily="34" charset="0"/>
              <a:buChar char="•"/>
            </a:pP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Betreuungsgruppen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am Ort</a:t>
            </a:r>
            <a:endParaRPr lang="de-DE" sz="4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Angehörigen Gesprächs-</a:t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kreise</a:t>
            </a:r>
            <a:endParaRPr lang="de-DE" sz="4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Angebote zu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Betreutem</a:t>
            </a:r>
            <a:b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de-DE" sz="4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Urlaub</a:t>
            </a:r>
          </a:p>
          <a:p>
            <a:pPr>
              <a:buFont typeface="Arial" pitchFamily="34" charset="0"/>
              <a:buChar char="•"/>
            </a:pPr>
            <a:r>
              <a:rPr lang="de-DE" sz="38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de-DE" sz="3800" dirty="0" smtClean="0"/>
              <a:t> </a:t>
            </a:r>
          </a:p>
        </p:txBody>
      </p:sp>
      <p:cxnSp>
        <p:nvCxnSpPr>
          <p:cNvPr id="18" name="Gerade Verbindung mit Pfeil 17"/>
          <p:cNvCxnSpPr/>
          <p:nvPr/>
        </p:nvCxnSpPr>
        <p:spPr>
          <a:xfrm flipV="1">
            <a:off x="21026561" y="32115868"/>
            <a:ext cx="864096" cy="2880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402825" y="18434348"/>
            <a:ext cx="7632848" cy="972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440385" y="4815545"/>
            <a:ext cx="11089232" cy="12680394"/>
          </a:xfrm>
          <a:prstGeom prst="rect">
            <a:avLst/>
          </a:prstGeom>
          <a:solidFill>
            <a:srgbClr val="F6F2D8">
              <a:alpha val="55000"/>
            </a:srgb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de-DE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kumimoji="0" lang="de-DE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4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Tabu-Thema „Demenz“ :</a:t>
            </a:r>
            <a: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kumimoji="0" lang="de-DE" sz="4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4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Krisensituation „</a:t>
            </a:r>
            <a:r>
              <a:rPr kumimoji="0" lang="de-DE" sz="4000" b="1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Häusliche Pflege“      </a:t>
            </a:r>
            <a:r>
              <a:rPr lang="de-DE" sz="29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de-DE" sz="2900" dirty="0" smtClean="0">
                <a:latin typeface="Arial" pitchFamily="34" charset="0"/>
                <a:cs typeface="Arial" pitchFamily="34" charset="0"/>
              </a:rPr>
            </a:br>
            <a:endParaRPr kumimoji="0" lang="de-DE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Der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größte Teil der Demenzkranken wird in   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der eigenen Wohnung </a:t>
            </a: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von Angehörigen </a:t>
            </a:r>
            <a:b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versorgt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– 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eine Aufgabe, die in aller Regel   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schwerste Belastungen und Probleme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mit sich  bringt. 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73063" algn="l"/>
              </a:tabLst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Viele </a:t>
            </a: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Angehörige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kommen an ihre 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körperlichen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und seelischen Grenzen, 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können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nicht mehr schlafen, fühlen sich  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alleingelassen und werden </a:t>
            </a: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oft selber </a:t>
            </a:r>
            <a:b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krank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373063" algn="l"/>
              </a:tabLst>
            </a:pPr>
            <a:endParaRPr kumimoji="0" lang="de-DE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Hinzu kommt, dass </a:t>
            </a: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nur ein kleiner </a:t>
            </a:r>
            <a:b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Bruchteil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der pflegenden Angehörigen </a:t>
            </a:r>
            <a:b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überhaupt  Unterstützungsdienste in </a:t>
            </a:r>
            <a:b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Anspruch</a:t>
            </a:r>
            <a:r>
              <a:rPr kumimoji="0" lang="de-DE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nimmt.  </a:t>
            </a: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/>
            </a:r>
            <a:b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de-DE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endParaRPr kumimoji="0" lang="de-DE" sz="2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24338929" y="17642260"/>
            <a:ext cx="5976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</a:t>
            </a:r>
            <a:r>
              <a:rPr lang="de-DE" sz="40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Ergebnis-Profil</a:t>
            </a:r>
            <a:endParaRPr lang="de-DE" sz="4000" b="1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Microsoft Office PowerPoint</Application>
  <PresentationFormat>Benutzerdefiniert</PresentationFormat>
  <Paragraphs>58</Paragraphs>
  <Slides>2</Slides>
  <Notes>2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</vt:i4>
      </vt:variant>
    </vt:vector>
  </HeadingPairs>
  <TitlesOfParts>
    <vt:vector size="4" baseType="lpstr">
      <vt:lpstr>Larissa-Design</vt:lpstr>
      <vt:lpstr>Folie</vt:lpstr>
      <vt:lpstr>Folie 1</vt:lpstr>
      <vt:lpstr>Folie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Peter</dc:creator>
  <cp:lastModifiedBy>Peter</cp:lastModifiedBy>
  <cp:revision>44</cp:revision>
  <dcterms:created xsi:type="dcterms:W3CDTF">2017-04-29T15:33:51Z</dcterms:created>
  <dcterms:modified xsi:type="dcterms:W3CDTF">2017-05-24T14:58:13Z</dcterms:modified>
</cp:coreProperties>
</file>