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6"/>
  </p:notesMasterIdLst>
  <p:sldIdLst>
    <p:sldId id="257" r:id="rId3"/>
    <p:sldId id="258" r:id="rId4"/>
    <p:sldId id="256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0" d="100"/>
          <a:sy n="50" d="100"/>
        </p:scale>
        <p:origin x="23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DB27E-D2AD-43E8-900C-D1339F313C25}" type="datetimeFigureOut">
              <a:rPr lang="de-DE" smtClean="0"/>
              <a:t>25.03.2018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B7506-9230-4A7C-BBAC-F4CCCDF9A2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9714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1700" y="685800"/>
            <a:ext cx="25146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279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64B530-CD40-48E3-B374-22372FC0DCA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2793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611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3205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64B530-CD40-48E3-B374-22372FC0DCA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3205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717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4718-2C65-4BC7-98F7-FAD21876F939}" type="datetimeFigureOut">
              <a:rPr lang="de-DE" smtClean="0"/>
              <a:pPr/>
              <a:t>25.03.2018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0DEB-4A5D-4552-BCB3-D757EBCFD36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839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4718-2C65-4BC7-98F7-FAD21876F939}" type="datetimeFigureOut">
              <a:rPr lang="de-DE" smtClean="0"/>
              <a:pPr/>
              <a:t>25.03.2018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0DEB-4A5D-4552-BCB3-D757EBCFD36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2389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3729037" y="529697"/>
            <a:ext cx="1157288" cy="1126807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7176" y="529697"/>
            <a:ext cx="3357563" cy="1126807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4718-2C65-4BC7-98F7-FAD21876F939}" type="datetimeFigureOut">
              <a:rPr lang="de-DE" smtClean="0"/>
              <a:pPr/>
              <a:t>25.03.2018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0DEB-4A5D-4552-BCB3-D757EBCFD36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797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26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9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52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6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9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42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0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26CF4-6A4A-4BFA-B917-AAB90DFC4B09}" type="datetimeFigureOut">
              <a:rPr lang="de-DE" smtClean="0"/>
              <a:pPr/>
              <a:t>25.03.2018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DCD2-4786-4EC5-AE66-E8E6C4A2738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8500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26CF4-6A4A-4BFA-B917-AAB90DFC4B09}" type="datetimeFigureOut">
              <a:rPr lang="de-DE" smtClean="0"/>
              <a:pPr/>
              <a:t>25.03.2018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DCD2-4786-4EC5-AE66-E8E6C4A2738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1472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735" y="6365522"/>
            <a:ext cx="5829300" cy="1967442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35">
                <a:solidFill>
                  <a:schemeClr val="tx1">
                    <a:tint val="75000"/>
                  </a:schemeClr>
                </a:solidFill>
              </a:defRPr>
            </a:lvl1pPr>
            <a:lvl2pPr marL="463234" indent="0">
              <a:buNone/>
              <a:defRPr sz="1819">
                <a:solidFill>
                  <a:schemeClr val="tx1">
                    <a:tint val="75000"/>
                  </a:schemeClr>
                </a:solidFill>
              </a:defRPr>
            </a:lvl2pPr>
            <a:lvl3pPr marL="926469" indent="0">
              <a:buNone/>
              <a:defRPr sz="1624">
                <a:solidFill>
                  <a:schemeClr val="tx1">
                    <a:tint val="75000"/>
                  </a:schemeClr>
                </a:solidFill>
              </a:defRPr>
            </a:lvl3pPr>
            <a:lvl4pPr marL="1389703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4pPr>
            <a:lvl5pPr marL="1852937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5pPr>
            <a:lvl6pPr marL="2316171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6pPr>
            <a:lvl7pPr marL="2779406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7pPr>
            <a:lvl8pPr marL="3242640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8pPr>
            <a:lvl9pPr marL="3705874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26CF4-6A4A-4BFA-B917-AAB90DFC4B09}" type="datetimeFigureOut">
              <a:rPr lang="de-DE" smtClean="0"/>
              <a:pPr/>
              <a:t>25.03.2018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DCD2-4786-4EC5-AE66-E8E6C4A2738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3634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2900" y="2311402"/>
            <a:ext cx="3028950" cy="6537502"/>
          </a:xfrm>
        </p:spPr>
        <p:txBody>
          <a:bodyPr/>
          <a:lstStyle>
            <a:lvl1pPr>
              <a:defRPr sz="2836"/>
            </a:lvl1pPr>
            <a:lvl2pPr>
              <a:defRPr sz="2425"/>
            </a:lvl2pPr>
            <a:lvl3pPr>
              <a:defRPr sz="2035"/>
            </a:lvl3pPr>
            <a:lvl4pPr>
              <a:defRPr sz="1819"/>
            </a:lvl4pPr>
            <a:lvl5pPr>
              <a:defRPr sz="1819"/>
            </a:lvl5pPr>
            <a:lvl6pPr>
              <a:defRPr sz="1819"/>
            </a:lvl6pPr>
            <a:lvl7pPr>
              <a:defRPr sz="1819"/>
            </a:lvl7pPr>
            <a:lvl8pPr>
              <a:defRPr sz="1819"/>
            </a:lvl8pPr>
            <a:lvl9pPr>
              <a:defRPr sz="1819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86150" y="2311402"/>
            <a:ext cx="3028950" cy="6537502"/>
          </a:xfrm>
        </p:spPr>
        <p:txBody>
          <a:bodyPr/>
          <a:lstStyle>
            <a:lvl1pPr>
              <a:defRPr sz="2836"/>
            </a:lvl1pPr>
            <a:lvl2pPr>
              <a:defRPr sz="2425"/>
            </a:lvl2pPr>
            <a:lvl3pPr>
              <a:defRPr sz="2035"/>
            </a:lvl3pPr>
            <a:lvl4pPr>
              <a:defRPr sz="1819"/>
            </a:lvl4pPr>
            <a:lvl5pPr>
              <a:defRPr sz="1819"/>
            </a:lvl5pPr>
            <a:lvl6pPr>
              <a:defRPr sz="1819"/>
            </a:lvl6pPr>
            <a:lvl7pPr>
              <a:defRPr sz="1819"/>
            </a:lvl7pPr>
            <a:lvl8pPr>
              <a:defRPr sz="1819"/>
            </a:lvl8pPr>
            <a:lvl9pPr>
              <a:defRPr sz="1819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26CF4-6A4A-4BFA-B917-AAB90DFC4B09}" type="datetimeFigureOut">
              <a:rPr lang="de-DE" smtClean="0"/>
              <a:pPr/>
              <a:t>25.03.2018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DCD2-4786-4EC5-AE66-E8E6C4A2738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0027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1" y="2217385"/>
            <a:ext cx="3030141" cy="924101"/>
          </a:xfrm>
        </p:spPr>
        <p:txBody>
          <a:bodyPr anchor="b"/>
          <a:lstStyle>
            <a:lvl1pPr marL="0" indent="0">
              <a:buNone/>
              <a:defRPr sz="2425" b="1"/>
            </a:lvl1pPr>
            <a:lvl2pPr marL="463234" indent="0">
              <a:buNone/>
              <a:defRPr sz="2035" b="1"/>
            </a:lvl2pPr>
            <a:lvl3pPr marL="926469" indent="0">
              <a:buNone/>
              <a:defRPr sz="1819" b="1"/>
            </a:lvl3pPr>
            <a:lvl4pPr marL="1389703" indent="0">
              <a:buNone/>
              <a:defRPr sz="1624" b="1"/>
            </a:lvl4pPr>
            <a:lvl5pPr marL="1852937" indent="0">
              <a:buNone/>
              <a:defRPr sz="1624" b="1"/>
            </a:lvl5pPr>
            <a:lvl6pPr marL="2316171" indent="0">
              <a:buNone/>
              <a:defRPr sz="1624" b="1"/>
            </a:lvl6pPr>
            <a:lvl7pPr marL="2779406" indent="0">
              <a:buNone/>
              <a:defRPr sz="1624" b="1"/>
            </a:lvl7pPr>
            <a:lvl8pPr marL="3242640" indent="0">
              <a:buNone/>
              <a:defRPr sz="1624" b="1"/>
            </a:lvl8pPr>
            <a:lvl9pPr marL="3705874" indent="0">
              <a:buNone/>
              <a:defRPr sz="1624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2901" y="3141486"/>
            <a:ext cx="3030141" cy="5707416"/>
          </a:xfrm>
        </p:spPr>
        <p:txBody>
          <a:bodyPr/>
          <a:lstStyle>
            <a:lvl1pPr>
              <a:defRPr sz="2425"/>
            </a:lvl1pPr>
            <a:lvl2pPr>
              <a:defRPr sz="2035"/>
            </a:lvl2pPr>
            <a:lvl3pPr>
              <a:defRPr sz="1819"/>
            </a:lvl3pPr>
            <a:lvl4pPr>
              <a:defRPr sz="1624"/>
            </a:lvl4pPr>
            <a:lvl5pPr>
              <a:defRPr sz="1624"/>
            </a:lvl5pPr>
            <a:lvl6pPr>
              <a:defRPr sz="1624"/>
            </a:lvl6pPr>
            <a:lvl7pPr>
              <a:defRPr sz="1624"/>
            </a:lvl7pPr>
            <a:lvl8pPr>
              <a:defRPr sz="1624"/>
            </a:lvl8pPr>
            <a:lvl9pPr>
              <a:defRPr sz="1624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483770" y="2217385"/>
            <a:ext cx="3031331" cy="924101"/>
          </a:xfrm>
        </p:spPr>
        <p:txBody>
          <a:bodyPr anchor="b"/>
          <a:lstStyle>
            <a:lvl1pPr marL="0" indent="0">
              <a:buNone/>
              <a:defRPr sz="2425" b="1"/>
            </a:lvl1pPr>
            <a:lvl2pPr marL="463234" indent="0">
              <a:buNone/>
              <a:defRPr sz="2035" b="1"/>
            </a:lvl2pPr>
            <a:lvl3pPr marL="926469" indent="0">
              <a:buNone/>
              <a:defRPr sz="1819" b="1"/>
            </a:lvl3pPr>
            <a:lvl4pPr marL="1389703" indent="0">
              <a:buNone/>
              <a:defRPr sz="1624" b="1"/>
            </a:lvl4pPr>
            <a:lvl5pPr marL="1852937" indent="0">
              <a:buNone/>
              <a:defRPr sz="1624" b="1"/>
            </a:lvl5pPr>
            <a:lvl6pPr marL="2316171" indent="0">
              <a:buNone/>
              <a:defRPr sz="1624" b="1"/>
            </a:lvl6pPr>
            <a:lvl7pPr marL="2779406" indent="0">
              <a:buNone/>
              <a:defRPr sz="1624" b="1"/>
            </a:lvl7pPr>
            <a:lvl8pPr marL="3242640" indent="0">
              <a:buNone/>
              <a:defRPr sz="1624" b="1"/>
            </a:lvl8pPr>
            <a:lvl9pPr marL="3705874" indent="0">
              <a:buNone/>
              <a:defRPr sz="1624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3483770" y="3141486"/>
            <a:ext cx="3031331" cy="5707416"/>
          </a:xfrm>
        </p:spPr>
        <p:txBody>
          <a:bodyPr/>
          <a:lstStyle>
            <a:lvl1pPr>
              <a:defRPr sz="2425"/>
            </a:lvl1pPr>
            <a:lvl2pPr>
              <a:defRPr sz="2035"/>
            </a:lvl2pPr>
            <a:lvl3pPr>
              <a:defRPr sz="1819"/>
            </a:lvl3pPr>
            <a:lvl4pPr>
              <a:defRPr sz="1624"/>
            </a:lvl4pPr>
            <a:lvl5pPr>
              <a:defRPr sz="1624"/>
            </a:lvl5pPr>
            <a:lvl6pPr>
              <a:defRPr sz="1624"/>
            </a:lvl6pPr>
            <a:lvl7pPr>
              <a:defRPr sz="1624"/>
            </a:lvl7pPr>
            <a:lvl8pPr>
              <a:defRPr sz="1624"/>
            </a:lvl8pPr>
            <a:lvl9pPr>
              <a:defRPr sz="1624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26CF4-6A4A-4BFA-B917-AAB90DFC4B09}" type="datetimeFigureOut">
              <a:rPr lang="de-DE" smtClean="0"/>
              <a:pPr/>
              <a:t>25.03.2018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DCD2-4786-4EC5-AE66-E8E6C4A2738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5275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26CF4-6A4A-4BFA-B917-AAB90DFC4B09}" type="datetimeFigureOut">
              <a:rPr lang="de-DE" smtClean="0"/>
              <a:pPr/>
              <a:t>25.03.2018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DCD2-4786-4EC5-AE66-E8E6C4A2738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9122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26CF4-6A4A-4BFA-B917-AAB90DFC4B09}" type="datetimeFigureOut">
              <a:rPr lang="de-DE" smtClean="0"/>
              <a:pPr/>
              <a:t>25.03.2018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DCD2-4786-4EC5-AE66-E8E6C4A2738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6605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1" y="394406"/>
            <a:ext cx="2256235" cy="1678517"/>
          </a:xfrm>
        </p:spPr>
        <p:txBody>
          <a:bodyPr anchor="b"/>
          <a:lstStyle>
            <a:lvl1pPr algn="l">
              <a:defRPr sz="2035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81288" y="394406"/>
            <a:ext cx="3833813" cy="8454497"/>
          </a:xfrm>
        </p:spPr>
        <p:txBody>
          <a:bodyPr/>
          <a:lstStyle>
            <a:lvl1pPr>
              <a:defRPr sz="3248"/>
            </a:lvl1pPr>
            <a:lvl2pPr>
              <a:defRPr sz="2836"/>
            </a:lvl2pPr>
            <a:lvl3pPr>
              <a:defRPr sz="2425"/>
            </a:lvl3pPr>
            <a:lvl4pPr>
              <a:defRPr sz="2035"/>
            </a:lvl4pPr>
            <a:lvl5pPr>
              <a:defRPr sz="2035"/>
            </a:lvl5pPr>
            <a:lvl6pPr>
              <a:defRPr sz="2035"/>
            </a:lvl6pPr>
            <a:lvl7pPr>
              <a:defRPr sz="2035"/>
            </a:lvl7pPr>
            <a:lvl8pPr>
              <a:defRPr sz="2035"/>
            </a:lvl8pPr>
            <a:lvl9pPr>
              <a:defRPr sz="2035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42901" y="2072923"/>
            <a:ext cx="2256235" cy="6775980"/>
          </a:xfrm>
        </p:spPr>
        <p:txBody>
          <a:bodyPr/>
          <a:lstStyle>
            <a:lvl1pPr marL="0" indent="0">
              <a:buNone/>
              <a:defRPr sz="1429"/>
            </a:lvl1pPr>
            <a:lvl2pPr marL="463234" indent="0">
              <a:buNone/>
              <a:defRPr sz="1212"/>
            </a:lvl2pPr>
            <a:lvl3pPr marL="926469" indent="0">
              <a:buNone/>
              <a:defRPr sz="1018"/>
            </a:lvl3pPr>
            <a:lvl4pPr marL="1389703" indent="0">
              <a:buNone/>
              <a:defRPr sz="909"/>
            </a:lvl4pPr>
            <a:lvl5pPr marL="1852937" indent="0">
              <a:buNone/>
              <a:defRPr sz="909"/>
            </a:lvl5pPr>
            <a:lvl6pPr marL="2316171" indent="0">
              <a:buNone/>
              <a:defRPr sz="909"/>
            </a:lvl6pPr>
            <a:lvl7pPr marL="2779406" indent="0">
              <a:buNone/>
              <a:defRPr sz="909"/>
            </a:lvl7pPr>
            <a:lvl8pPr marL="3242640" indent="0">
              <a:buNone/>
              <a:defRPr sz="909"/>
            </a:lvl8pPr>
            <a:lvl9pPr marL="3705874" indent="0">
              <a:buNone/>
              <a:defRPr sz="909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26CF4-6A4A-4BFA-B917-AAB90DFC4B09}" type="datetimeFigureOut">
              <a:rPr lang="de-DE" smtClean="0"/>
              <a:pPr/>
              <a:t>25.03.2018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DCD2-4786-4EC5-AE66-E8E6C4A2738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574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4718-2C65-4BC7-98F7-FAD21876F939}" type="datetimeFigureOut">
              <a:rPr lang="de-DE" smtClean="0"/>
              <a:pPr/>
              <a:t>25.03.2018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0DEB-4A5D-4552-BCB3-D757EBCFD36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3886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4216" y="6934201"/>
            <a:ext cx="4114800" cy="818622"/>
          </a:xfrm>
        </p:spPr>
        <p:txBody>
          <a:bodyPr anchor="b"/>
          <a:lstStyle>
            <a:lvl1pPr algn="l">
              <a:defRPr sz="2035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48"/>
            </a:lvl1pPr>
            <a:lvl2pPr marL="463234" indent="0">
              <a:buNone/>
              <a:defRPr sz="2836"/>
            </a:lvl2pPr>
            <a:lvl3pPr marL="926469" indent="0">
              <a:buNone/>
              <a:defRPr sz="2425"/>
            </a:lvl3pPr>
            <a:lvl4pPr marL="1389703" indent="0">
              <a:buNone/>
              <a:defRPr sz="2035"/>
            </a:lvl4pPr>
            <a:lvl5pPr marL="1852937" indent="0">
              <a:buNone/>
              <a:defRPr sz="2035"/>
            </a:lvl5pPr>
            <a:lvl6pPr marL="2316171" indent="0">
              <a:buNone/>
              <a:defRPr sz="2035"/>
            </a:lvl6pPr>
            <a:lvl7pPr marL="2779406" indent="0">
              <a:buNone/>
              <a:defRPr sz="2035"/>
            </a:lvl7pPr>
            <a:lvl8pPr marL="3242640" indent="0">
              <a:buNone/>
              <a:defRPr sz="2035"/>
            </a:lvl8pPr>
            <a:lvl9pPr marL="3705874" indent="0">
              <a:buNone/>
              <a:defRPr sz="2035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344216" y="7752823"/>
            <a:ext cx="4114800" cy="1162578"/>
          </a:xfrm>
        </p:spPr>
        <p:txBody>
          <a:bodyPr/>
          <a:lstStyle>
            <a:lvl1pPr marL="0" indent="0">
              <a:buNone/>
              <a:defRPr sz="1429"/>
            </a:lvl1pPr>
            <a:lvl2pPr marL="463234" indent="0">
              <a:buNone/>
              <a:defRPr sz="1212"/>
            </a:lvl2pPr>
            <a:lvl3pPr marL="926469" indent="0">
              <a:buNone/>
              <a:defRPr sz="1018"/>
            </a:lvl3pPr>
            <a:lvl4pPr marL="1389703" indent="0">
              <a:buNone/>
              <a:defRPr sz="909"/>
            </a:lvl4pPr>
            <a:lvl5pPr marL="1852937" indent="0">
              <a:buNone/>
              <a:defRPr sz="909"/>
            </a:lvl5pPr>
            <a:lvl6pPr marL="2316171" indent="0">
              <a:buNone/>
              <a:defRPr sz="909"/>
            </a:lvl6pPr>
            <a:lvl7pPr marL="2779406" indent="0">
              <a:buNone/>
              <a:defRPr sz="909"/>
            </a:lvl7pPr>
            <a:lvl8pPr marL="3242640" indent="0">
              <a:buNone/>
              <a:defRPr sz="909"/>
            </a:lvl8pPr>
            <a:lvl9pPr marL="3705874" indent="0">
              <a:buNone/>
              <a:defRPr sz="909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26CF4-6A4A-4BFA-B917-AAB90DFC4B09}" type="datetimeFigureOut">
              <a:rPr lang="de-DE" smtClean="0"/>
              <a:pPr/>
              <a:t>25.03.2018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DCD2-4786-4EC5-AE66-E8E6C4A2738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4028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26CF4-6A4A-4BFA-B917-AAB90DFC4B09}" type="datetimeFigureOut">
              <a:rPr lang="de-DE" smtClean="0"/>
              <a:pPr/>
              <a:t>25.03.2018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DCD2-4786-4EC5-AE66-E8E6C4A2738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0464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3729037" y="529697"/>
            <a:ext cx="1157288" cy="1126807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7175" y="529697"/>
            <a:ext cx="3357563" cy="1126807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26CF4-6A4A-4BFA-B917-AAB90DFC4B09}" type="datetimeFigureOut">
              <a:rPr lang="de-DE" smtClean="0"/>
              <a:pPr/>
              <a:t>25.03.2018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DCD2-4786-4EC5-AE66-E8E6C4A2738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7892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735" y="6365522"/>
            <a:ext cx="5829300" cy="1967442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45711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608">
                <a:solidFill>
                  <a:schemeClr val="tx1">
                    <a:tint val="75000"/>
                  </a:schemeClr>
                </a:solidFill>
              </a:defRPr>
            </a:lvl3pPr>
            <a:lvl4pPr marL="1371339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4pPr>
            <a:lvl5pPr marL="1828453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5pPr>
            <a:lvl6pPr marL="228556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6pPr>
            <a:lvl7pPr marL="2742679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7pPr>
            <a:lvl8pPr marL="3199792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8pPr>
            <a:lvl9pPr marL="3656905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4718-2C65-4BC7-98F7-FAD21876F939}" type="datetimeFigureOut">
              <a:rPr lang="de-DE" smtClean="0"/>
              <a:pPr/>
              <a:t>25.03.2018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0DEB-4A5D-4552-BCB3-D757EBCFD36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167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7176" y="3081867"/>
            <a:ext cx="2257425" cy="8715905"/>
          </a:xfrm>
        </p:spPr>
        <p:txBody>
          <a:bodyPr/>
          <a:lstStyle>
            <a:lvl1pPr>
              <a:defRPr sz="2793"/>
            </a:lvl1pPr>
            <a:lvl2pPr>
              <a:defRPr sz="2391"/>
            </a:lvl2pPr>
            <a:lvl3pPr>
              <a:defRPr sz="201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628901" y="3081867"/>
            <a:ext cx="2257425" cy="8715905"/>
          </a:xfrm>
        </p:spPr>
        <p:txBody>
          <a:bodyPr/>
          <a:lstStyle>
            <a:lvl1pPr>
              <a:defRPr sz="2793"/>
            </a:lvl1pPr>
            <a:lvl2pPr>
              <a:defRPr sz="2391"/>
            </a:lvl2pPr>
            <a:lvl3pPr>
              <a:defRPr sz="201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4718-2C65-4BC7-98F7-FAD21876F939}" type="datetimeFigureOut">
              <a:rPr lang="de-DE" smtClean="0"/>
              <a:pPr/>
              <a:t>25.03.2018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0DEB-4A5D-4552-BCB3-D757EBCFD36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0830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1" y="2217385"/>
            <a:ext cx="3030141" cy="924101"/>
          </a:xfrm>
        </p:spPr>
        <p:txBody>
          <a:bodyPr anchor="b"/>
          <a:lstStyle>
            <a:lvl1pPr marL="0" indent="0">
              <a:buNone/>
              <a:defRPr sz="2391" b="1"/>
            </a:lvl1pPr>
            <a:lvl2pPr marL="457113" indent="0">
              <a:buNone/>
              <a:defRPr sz="2010" b="1"/>
            </a:lvl2pPr>
            <a:lvl3pPr marL="914226" indent="0">
              <a:buNone/>
              <a:defRPr sz="1799" b="1"/>
            </a:lvl3pPr>
            <a:lvl4pPr marL="1371339" indent="0">
              <a:buNone/>
              <a:defRPr sz="1608" b="1"/>
            </a:lvl4pPr>
            <a:lvl5pPr marL="1828453" indent="0">
              <a:buNone/>
              <a:defRPr sz="1608" b="1"/>
            </a:lvl5pPr>
            <a:lvl6pPr marL="2285566" indent="0">
              <a:buNone/>
              <a:defRPr sz="1608" b="1"/>
            </a:lvl6pPr>
            <a:lvl7pPr marL="2742679" indent="0">
              <a:buNone/>
              <a:defRPr sz="1608" b="1"/>
            </a:lvl7pPr>
            <a:lvl8pPr marL="3199792" indent="0">
              <a:buNone/>
              <a:defRPr sz="1608" b="1"/>
            </a:lvl8pPr>
            <a:lvl9pPr marL="3656905" indent="0">
              <a:buNone/>
              <a:defRPr sz="1608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2901" y="3141486"/>
            <a:ext cx="3030141" cy="5707416"/>
          </a:xfrm>
        </p:spPr>
        <p:txBody>
          <a:bodyPr/>
          <a:lstStyle>
            <a:lvl1pPr>
              <a:defRPr sz="2391"/>
            </a:lvl1pPr>
            <a:lvl2pPr>
              <a:defRPr sz="2010"/>
            </a:lvl2pPr>
            <a:lvl3pPr>
              <a:defRPr sz="1799"/>
            </a:lvl3pPr>
            <a:lvl4pPr>
              <a:defRPr sz="1608"/>
            </a:lvl4pPr>
            <a:lvl5pPr>
              <a:defRPr sz="1608"/>
            </a:lvl5pPr>
            <a:lvl6pPr>
              <a:defRPr sz="1608"/>
            </a:lvl6pPr>
            <a:lvl7pPr>
              <a:defRPr sz="1608"/>
            </a:lvl7pPr>
            <a:lvl8pPr>
              <a:defRPr sz="1608"/>
            </a:lvl8pPr>
            <a:lvl9pPr>
              <a:defRPr sz="1608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483770" y="2217385"/>
            <a:ext cx="3031331" cy="924101"/>
          </a:xfrm>
        </p:spPr>
        <p:txBody>
          <a:bodyPr anchor="b"/>
          <a:lstStyle>
            <a:lvl1pPr marL="0" indent="0">
              <a:buNone/>
              <a:defRPr sz="2391" b="1"/>
            </a:lvl1pPr>
            <a:lvl2pPr marL="457113" indent="0">
              <a:buNone/>
              <a:defRPr sz="2010" b="1"/>
            </a:lvl2pPr>
            <a:lvl3pPr marL="914226" indent="0">
              <a:buNone/>
              <a:defRPr sz="1799" b="1"/>
            </a:lvl3pPr>
            <a:lvl4pPr marL="1371339" indent="0">
              <a:buNone/>
              <a:defRPr sz="1608" b="1"/>
            </a:lvl4pPr>
            <a:lvl5pPr marL="1828453" indent="0">
              <a:buNone/>
              <a:defRPr sz="1608" b="1"/>
            </a:lvl5pPr>
            <a:lvl6pPr marL="2285566" indent="0">
              <a:buNone/>
              <a:defRPr sz="1608" b="1"/>
            </a:lvl6pPr>
            <a:lvl7pPr marL="2742679" indent="0">
              <a:buNone/>
              <a:defRPr sz="1608" b="1"/>
            </a:lvl7pPr>
            <a:lvl8pPr marL="3199792" indent="0">
              <a:buNone/>
              <a:defRPr sz="1608" b="1"/>
            </a:lvl8pPr>
            <a:lvl9pPr marL="3656905" indent="0">
              <a:buNone/>
              <a:defRPr sz="1608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3483770" y="3141486"/>
            <a:ext cx="3031331" cy="5707416"/>
          </a:xfrm>
        </p:spPr>
        <p:txBody>
          <a:bodyPr/>
          <a:lstStyle>
            <a:lvl1pPr>
              <a:defRPr sz="2391"/>
            </a:lvl1pPr>
            <a:lvl2pPr>
              <a:defRPr sz="2010"/>
            </a:lvl2pPr>
            <a:lvl3pPr>
              <a:defRPr sz="1799"/>
            </a:lvl3pPr>
            <a:lvl4pPr>
              <a:defRPr sz="1608"/>
            </a:lvl4pPr>
            <a:lvl5pPr>
              <a:defRPr sz="1608"/>
            </a:lvl5pPr>
            <a:lvl6pPr>
              <a:defRPr sz="1608"/>
            </a:lvl6pPr>
            <a:lvl7pPr>
              <a:defRPr sz="1608"/>
            </a:lvl7pPr>
            <a:lvl8pPr>
              <a:defRPr sz="1608"/>
            </a:lvl8pPr>
            <a:lvl9pPr>
              <a:defRPr sz="1608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4718-2C65-4BC7-98F7-FAD21876F939}" type="datetimeFigureOut">
              <a:rPr lang="de-DE" smtClean="0"/>
              <a:pPr/>
              <a:t>25.03.2018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0DEB-4A5D-4552-BCB3-D757EBCFD36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1644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4718-2C65-4BC7-98F7-FAD21876F939}" type="datetimeFigureOut">
              <a:rPr lang="de-DE" smtClean="0"/>
              <a:pPr/>
              <a:t>25.03.2018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0DEB-4A5D-4552-BCB3-D757EBCFD36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1852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4718-2C65-4BC7-98F7-FAD21876F939}" type="datetimeFigureOut">
              <a:rPr lang="de-DE" smtClean="0"/>
              <a:pPr/>
              <a:t>25.03.2018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0DEB-4A5D-4552-BCB3-D757EBCFD36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0805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0" y="394406"/>
            <a:ext cx="2256235" cy="1678517"/>
          </a:xfrm>
        </p:spPr>
        <p:txBody>
          <a:bodyPr anchor="b"/>
          <a:lstStyle>
            <a:lvl1pPr algn="l">
              <a:defRPr sz="201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81288" y="394406"/>
            <a:ext cx="3833813" cy="8454497"/>
          </a:xfrm>
        </p:spPr>
        <p:txBody>
          <a:bodyPr/>
          <a:lstStyle>
            <a:lvl1pPr>
              <a:defRPr sz="3195"/>
            </a:lvl1pPr>
            <a:lvl2pPr>
              <a:defRPr sz="2793"/>
            </a:lvl2pPr>
            <a:lvl3pPr>
              <a:defRPr sz="2391"/>
            </a:lvl3pPr>
            <a:lvl4pPr>
              <a:defRPr sz="2010"/>
            </a:lvl4pPr>
            <a:lvl5pPr>
              <a:defRPr sz="2010"/>
            </a:lvl5pPr>
            <a:lvl6pPr>
              <a:defRPr sz="2010"/>
            </a:lvl6pPr>
            <a:lvl7pPr>
              <a:defRPr sz="2010"/>
            </a:lvl7pPr>
            <a:lvl8pPr>
              <a:defRPr sz="2010"/>
            </a:lvl8pPr>
            <a:lvl9pPr>
              <a:defRPr sz="201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397"/>
            </a:lvl1pPr>
            <a:lvl2pPr marL="457113" indent="0">
              <a:buNone/>
              <a:defRPr sz="1206"/>
            </a:lvl2pPr>
            <a:lvl3pPr marL="914226" indent="0">
              <a:buNone/>
              <a:defRPr sz="995"/>
            </a:lvl3pPr>
            <a:lvl4pPr marL="1371339" indent="0">
              <a:buNone/>
              <a:defRPr sz="910"/>
            </a:lvl4pPr>
            <a:lvl5pPr marL="1828453" indent="0">
              <a:buNone/>
              <a:defRPr sz="910"/>
            </a:lvl5pPr>
            <a:lvl6pPr marL="2285566" indent="0">
              <a:buNone/>
              <a:defRPr sz="910"/>
            </a:lvl6pPr>
            <a:lvl7pPr marL="2742679" indent="0">
              <a:buNone/>
              <a:defRPr sz="910"/>
            </a:lvl7pPr>
            <a:lvl8pPr marL="3199792" indent="0">
              <a:buNone/>
              <a:defRPr sz="910"/>
            </a:lvl8pPr>
            <a:lvl9pPr marL="3656905" indent="0">
              <a:buNone/>
              <a:defRPr sz="91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4718-2C65-4BC7-98F7-FAD21876F939}" type="datetimeFigureOut">
              <a:rPr lang="de-DE" smtClean="0"/>
              <a:pPr/>
              <a:t>25.03.2018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0DEB-4A5D-4552-BCB3-D757EBCFD36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9060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4216" y="6934201"/>
            <a:ext cx="4114800" cy="818622"/>
          </a:xfrm>
        </p:spPr>
        <p:txBody>
          <a:bodyPr anchor="b"/>
          <a:lstStyle>
            <a:lvl1pPr algn="l">
              <a:defRPr sz="201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195"/>
            </a:lvl1pPr>
            <a:lvl2pPr marL="457113" indent="0">
              <a:buNone/>
              <a:defRPr sz="2793"/>
            </a:lvl2pPr>
            <a:lvl3pPr marL="914226" indent="0">
              <a:buNone/>
              <a:defRPr sz="2391"/>
            </a:lvl3pPr>
            <a:lvl4pPr marL="1371339" indent="0">
              <a:buNone/>
              <a:defRPr sz="2010"/>
            </a:lvl4pPr>
            <a:lvl5pPr marL="1828453" indent="0">
              <a:buNone/>
              <a:defRPr sz="2010"/>
            </a:lvl5pPr>
            <a:lvl6pPr marL="2285566" indent="0">
              <a:buNone/>
              <a:defRPr sz="2010"/>
            </a:lvl6pPr>
            <a:lvl7pPr marL="2742679" indent="0">
              <a:buNone/>
              <a:defRPr sz="2010"/>
            </a:lvl7pPr>
            <a:lvl8pPr marL="3199792" indent="0">
              <a:buNone/>
              <a:defRPr sz="2010"/>
            </a:lvl8pPr>
            <a:lvl9pPr marL="3656905" indent="0">
              <a:buNone/>
              <a:defRPr sz="201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344216" y="7752823"/>
            <a:ext cx="4114800" cy="1162578"/>
          </a:xfrm>
        </p:spPr>
        <p:txBody>
          <a:bodyPr/>
          <a:lstStyle>
            <a:lvl1pPr marL="0" indent="0">
              <a:buNone/>
              <a:defRPr sz="1397"/>
            </a:lvl1pPr>
            <a:lvl2pPr marL="457113" indent="0">
              <a:buNone/>
              <a:defRPr sz="1206"/>
            </a:lvl2pPr>
            <a:lvl3pPr marL="914226" indent="0">
              <a:buNone/>
              <a:defRPr sz="995"/>
            </a:lvl3pPr>
            <a:lvl4pPr marL="1371339" indent="0">
              <a:buNone/>
              <a:defRPr sz="910"/>
            </a:lvl4pPr>
            <a:lvl5pPr marL="1828453" indent="0">
              <a:buNone/>
              <a:defRPr sz="910"/>
            </a:lvl5pPr>
            <a:lvl6pPr marL="2285566" indent="0">
              <a:buNone/>
              <a:defRPr sz="910"/>
            </a:lvl6pPr>
            <a:lvl7pPr marL="2742679" indent="0">
              <a:buNone/>
              <a:defRPr sz="910"/>
            </a:lvl7pPr>
            <a:lvl8pPr marL="3199792" indent="0">
              <a:buNone/>
              <a:defRPr sz="910"/>
            </a:lvl8pPr>
            <a:lvl9pPr marL="3656905" indent="0">
              <a:buNone/>
              <a:defRPr sz="91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4718-2C65-4BC7-98F7-FAD21876F939}" type="datetimeFigureOut">
              <a:rPr lang="de-DE" smtClean="0"/>
              <a:pPr/>
              <a:t>25.03.2018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0DEB-4A5D-4552-BCB3-D757EBCFD36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5545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432054" tIns="216027" rIns="432054" bIns="216027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432054" tIns="216027" rIns="432054" bIns="216027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42900" y="9181396"/>
            <a:ext cx="1600200" cy="527402"/>
          </a:xfrm>
          <a:prstGeom prst="rect">
            <a:avLst/>
          </a:prstGeom>
        </p:spPr>
        <p:txBody>
          <a:bodyPr vert="horz" lIns="432054" tIns="216027" rIns="432054" bIns="216027" rtlCol="0" anchor="ctr"/>
          <a:lstStyle>
            <a:lvl1pPr algn="l">
              <a:defRPr sz="12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E4718-2C65-4BC7-98F7-FAD21876F939}" type="datetimeFigureOut">
              <a:rPr lang="de-DE" smtClean="0"/>
              <a:pPr/>
              <a:t>25.03.2018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43150" y="9181396"/>
            <a:ext cx="2171700" cy="527402"/>
          </a:xfrm>
          <a:prstGeom prst="rect">
            <a:avLst/>
          </a:prstGeom>
        </p:spPr>
        <p:txBody>
          <a:bodyPr vert="horz" lIns="432054" tIns="216027" rIns="432054" bIns="216027" rtlCol="0" anchor="ctr"/>
          <a:lstStyle>
            <a:lvl1pPr algn="ctr">
              <a:defRPr sz="12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914900" y="9181396"/>
            <a:ext cx="1600200" cy="527402"/>
          </a:xfrm>
          <a:prstGeom prst="rect">
            <a:avLst/>
          </a:prstGeom>
        </p:spPr>
        <p:txBody>
          <a:bodyPr vert="horz" lIns="432054" tIns="216027" rIns="432054" bIns="216027" rtlCol="0" anchor="ctr"/>
          <a:lstStyle>
            <a:lvl1pPr algn="r">
              <a:defRPr sz="12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A0DEB-4A5D-4552-BCB3-D757EBCFD36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770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226" rtl="0" eaLnBrk="1" latinLnBrk="0" hangingPunct="1"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5" indent="-342835" algn="l" defTabSz="914226" rtl="0" eaLnBrk="1" latinLnBrk="0" hangingPunct="1">
        <a:spcBef>
          <a:spcPct val="20000"/>
        </a:spcBef>
        <a:buFont typeface="Arial" pitchFamily="34" charset="0"/>
        <a:buChar char="•"/>
        <a:defRPr sz="3195" kern="1200">
          <a:solidFill>
            <a:schemeClr val="tx1"/>
          </a:solidFill>
          <a:latin typeface="+mn-lt"/>
          <a:ea typeface="+mn-ea"/>
          <a:cs typeface="+mn-cs"/>
        </a:defRPr>
      </a:lvl1pPr>
      <a:lvl2pPr marL="742809" indent="-285696" algn="l" defTabSz="914226" rtl="0" eaLnBrk="1" latinLnBrk="0" hangingPunct="1">
        <a:spcBef>
          <a:spcPct val="20000"/>
        </a:spcBef>
        <a:buFont typeface="Arial" pitchFamily="34" charset="0"/>
        <a:buChar char="–"/>
        <a:defRPr sz="2793" kern="1200">
          <a:solidFill>
            <a:schemeClr val="tx1"/>
          </a:solidFill>
          <a:latin typeface="+mn-lt"/>
          <a:ea typeface="+mn-ea"/>
          <a:cs typeface="+mn-cs"/>
        </a:defRPr>
      </a:lvl2pPr>
      <a:lvl3pPr marL="1142783" indent="-228557" algn="l" defTabSz="914226" rtl="0" eaLnBrk="1" latinLnBrk="0" hangingPunct="1">
        <a:spcBef>
          <a:spcPct val="20000"/>
        </a:spcBef>
        <a:buFont typeface="Arial" pitchFamily="34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</a:defRPr>
      </a:lvl3pPr>
      <a:lvl4pPr marL="1599896" indent="-228557" algn="l" defTabSz="914226" rtl="0" eaLnBrk="1" latinLnBrk="0" hangingPunct="1">
        <a:spcBef>
          <a:spcPct val="20000"/>
        </a:spcBef>
        <a:buFont typeface="Arial" pitchFamily="34" charset="0"/>
        <a:buChar char="–"/>
        <a:defRPr sz="201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09" indent="-228557" algn="l" defTabSz="914226" rtl="0" eaLnBrk="1" latinLnBrk="0" hangingPunct="1">
        <a:spcBef>
          <a:spcPct val="20000"/>
        </a:spcBef>
        <a:buFont typeface="Arial" pitchFamily="34" charset="0"/>
        <a:buChar char="»"/>
        <a:defRPr sz="201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22" indent="-228557" algn="l" defTabSz="914226" rtl="0" eaLnBrk="1" latinLnBrk="0" hangingPunct="1">
        <a:spcBef>
          <a:spcPct val="20000"/>
        </a:spcBef>
        <a:buFont typeface="Arial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35" indent="-228557" algn="l" defTabSz="914226" rtl="0" eaLnBrk="1" latinLnBrk="0" hangingPunct="1">
        <a:spcBef>
          <a:spcPct val="20000"/>
        </a:spcBef>
        <a:buFont typeface="Arial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48" indent="-228557" algn="l" defTabSz="914226" rtl="0" eaLnBrk="1" latinLnBrk="0" hangingPunct="1">
        <a:spcBef>
          <a:spcPct val="20000"/>
        </a:spcBef>
        <a:buFont typeface="Arial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62" indent="-228557" algn="l" defTabSz="914226" rtl="0" eaLnBrk="1" latinLnBrk="0" hangingPunct="1">
        <a:spcBef>
          <a:spcPct val="20000"/>
        </a:spcBef>
        <a:buFont typeface="Arial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13" algn="l" defTabSz="9142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9" algn="l" defTabSz="9142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453" algn="l" defTabSz="9142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566" algn="l" defTabSz="9142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679" algn="l" defTabSz="9142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792" algn="l" defTabSz="9142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905" algn="l" defTabSz="9142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427930" tIns="213965" rIns="427930" bIns="213965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427930" tIns="213965" rIns="427930" bIns="213965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42900" y="9181396"/>
            <a:ext cx="1600200" cy="527402"/>
          </a:xfrm>
          <a:prstGeom prst="rect">
            <a:avLst/>
          </a:prstGeom>
        </p:spPr>
        <p:txBody>
          <a:bodyPr vert="horz" lIns="427930" tIns="213965" rIns="427930" bIns="213965" rtlCol="0" anchor="ctr"/>
          <a:lstStyle>
            <a:lvl1pPr algn="l">
              <a:defRPr sz="12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26CF4-6A4A-4BFA-B917-AAB90DFC4B09}" type="datetimeFigureOut">
              <a:rPr lang="de-DE" smtClean="0"/>
              <a:pPr/>
              <a:t>25.03.2018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43150" y="9181396"/>
            <a:ext cx="2171700" cy="527402"/>
          </a:xfrm>
          <a:prstGeom prst="rect">
            <a:avLst/>
          </a:prstGeom>
        </p:spPr>
        <p:txBody>
          <a:bodyPr vert="horz" lIns="427930" tIns="213965" rIns="427930" bIns="213965" rtlCol="0" anchor="ctr"/>
          <a:lstStyle>
            <a:lvl1pPr algn="ctr">
              <a:defRPr sz="12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914900" y="9181396"/>
            <a:ext cx="1600200" cy="527402"/>
          </a:xfrm>
          <a:prstGeom prst="rect">
            <a:avLst/>
          </a:prstGeom>
        </p:spPr>
        <p:txBody>
          <a:bodyPr vert="horz" lIns="427930" tIns="213965" rIns="427930" bIns="213965" rtlCol="0" anchor="ctr"/>
          <a:lstStyle>
            <a:lvl1pPr algn="r">
              <a:defRPr sz="12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6DCD2-4786-4EC5-AE66-E8E6C4A2738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994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26469" rtl="0" eaLnBrk="1" latinLnBrk="0" hangingPunct="1">
        <a:spcBef>
          <a:spcPct val="0"/>
        </a:spcBef>
        <a:buNone/>
        <a:defRPr sz="44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7426" indent="-347426" algn="l" defTabSz="926469" rtl="0" eaLnBrk="1" latinLnBrk="0" hangingPunct="1">
        <a:spcBef>
          <a:spcPct val="20000"/>
        </a:spcBef>
        <a:buFont typeface="Arial" pitchFamily="34" charset="0"/>
        <a:buChar char="•"/>
        <a:defRPr sz="3248" kern="1200">
          <a:solidFill>
            <a:schemeClr val="tx1"/>
          </a:solidFill>
          <a:latin typeface="+mn-lt"/>
          <a:ea typeface="+mn-ea"/>
          <a:cs typeface="+mn-cs"/>
        </a:defRPr>
      </a:lvl1pPr>
      <a:lvl2pPr marL="752756" indent="-289521" algn="l" defTabSz="926469" rtl="0" eaLnBrk="1" latinLnBrk="0" hangingPunct="1">
        <a:spcBef>
          <a:spcPct val="20000"/>
        </a:spcBef>
        <a:buFont typeface="Arial" pitchFamily="34" charset="0"/>
        <a:buChar char="–"/>
        <a:defRPr sz="2836" kern="1200">
          <a:solidFill>
            <a:schemeClr val="tx1"/>
          </a:solidFill>
          <a:latin typeface="+mn-lt"/>
          <a:ea typeface="+mn-ea"/>
          <a:cs typeface="+mn-cs"/>
        </a:defRPr>
      </a:lvl2pPr>
      <a:lvl3pPr marL="1158086" indent="-231617" algn="l" defTabSz="926469" rtl="0" eaLnBrk="1" latinLnBrk="0" hangingPunct="1">
        <a:spcBef>
          <a:spcPct val="20000"/>
        </a:spcBef>
        <a:buFont typeface="Arial" pitchFamily="34" charset="0"/>
        <a:buChar char="•"/>
        <a:defRPr sz="2425" kern="1200">
          <a:solidFill>
            <a:schemeClr val="tx1"/>
          </a:solidFill>
          <a:latin typeface="+mn-lt"/>
          <a:ea typeface="+mn-ea"/>
          <a:cs typeface="+mn-cs"/>
        </a:defRPr>
      </a:lvl3pPr>
      <a:lvl4pPr marL="1621320" indent="-231617" algn="l" defTabSz="926469" rtl="0" eaLnBrk="1" latinLnBrk="0" hangingPunct="1">
        <a:spcBef>
          <a:spcPct val="20000"/>
        </a:spcBef>
        <a:buFont typeface="Arial" pitchFamily="34" charset="0"/>
        <a:buChar char="–"/>
        <a:defRPr sz="2035" kern="1200">
          <a:solidFill>
            <a:schemeClr val="tx1"/>
          </a:solidFill>
          <a:latin typeface="+mn-lt"/>
          <a:ea typeface="+mn-ea"/>
          <a:cs typeface="+mn-cs"/>
        </a:defRPr>
      </a:lvl4pPr>
      <a:lvl5pPr marL="2084554" indent="-231617" algn="l" defTabSz="926469" rtl="0" eaLnBrk="1" latinLnBrk="0" hangingPunct="1">
        <a:spcBef>
          <a:spcPct val="20000"/>
        </a:spcBef>
        <a:buFont typeface="Arial" pitchFamily="34" charset="0"/>
        <a:buChar char="»"/>
        <a:defRPr sz="2035" kern="1200">
          <a:solidFill>
            <a:schemeClr val="tx1"/>
          </a:solidFill>
          <a:latin typeface="+mn-lt"/>
          <a:ea typeface="+mn-ea"/>
          <a:cs typeface="+mn-cs"/>
        </a:defRPr>
      </a:lvl5pPr>
      <a:lvl6pPr marL="2547789" indent="-231617" algn="l" defTabSz="926469" rtl="0" eaLnBrk="1" latinLnBrk="0" hangingPunct="1">
        <a:spcBef>
          <a:spcPct val="20000"/>
        </a:spcBef>
        <a:buFont typeface="Arial" pitchFamily="34" charset="0"/>
        <a:buChar char="•"/>
        <a:defRPr sz="2035" kern="1200">
          <a:solidFill>
            <a:schemeClr val="tx1"/>
          </a:solidFill>
          <a:latin typeface="+mn-lt"/>
          <a:ea typeface="+mn-ea"/>
          <a:cs typeface="+mn-cs"/>
        </a:defRPr>
      </a:lvl6pPr>
      <a:lvl7pPr marL="3011023" indent="-231617" algn="l" defTabSz="926469" rtl="0" eaLnBrk="1" latinLnBrk="0" hangingPunct="1">
        <a:spcBef>
          <a:spcPct val="20000"/>
        </a:spcBef>
        <a:buFont typeface="Arial" pitchFamily="34" charset="0"/>
        <a:buChar char="•"/>
        <a:defRPr sz="2035" kern="1200">
          <a:solidFill>
            <a:schemeClr val="tx1"/>
          </a:solidFill>
          <a:latin typeface="+mn-lt"/>
          <a:ea typeface="+mn-ea"/>
          <a:cs typeface="+mn-cs"/>
        </a:defRPr>
      </a:lvl7pPr>
      <a:lvl8pPr marL="3474257" indent="-231617" algn="l" defTabSz="926469" rtl="0" eaLnBrk="1" latinLnBrk="0" hangingPunct="1">
        <a:spcBef>
          <a:spcPct val="20000"/>
        </a:spcBef>
        <a:buFont typeface="Arial" pitchFamily="34" charset="0"/>
        <a:buChar char="•"/>
        <a:defRPr sz="2035" kern="1200">
          <a:solidFill>
            <a:schemeClr val="tx1"/>
          </a:solidFill>
          <a:latin typeface="+mn-lt"/>
          <a:ea typeface="+mn-ea"/>
          <a:cs typeface="+mn-cs"/>
        </a:defRPr>
      </a:lvl8pPr>
      <a:lvl9pPr marL="3937491" indent="-231617" algn="l" defTabSz="926469" rtl="0" eaLnBrk="1" latinLnBrk="0" hangingPunct="1">
        <a:spcBef>
          <a:spcPct val="20000"/>
        </a:spcBef>
        <a:buFont typeface="Arial" pitchFamily="34" charset="0"/>
        <a:buChar char="•"/>
        <a:defRPr sz="20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26469" rtl="0" eaLnBrk="1" latinLnBrk="0" hangingPunct="1">
        <a:defRPr sz="1819" kern="1200">
          <a:solidFill>
            <a:schemeClr val="tx1"/>
          </a:solidFill>
          <a:latin typeface="+mn-lt"/>
          <a:ea typeface="+mn-ea"/>
          <a:cs typeface="+mn-cs"/>
        </a:defRPr>
      </a:lvl1pPr>
      <a:lvl2pPr marL="463234" algn="l" defTabSz="926469" rtl="0" eaLnBrk="1" latinLnBrk="0" hangingPunct="1">
        <a:defRPr sz="1819" kern="1200">
          <a:solidFill>
            <a:schemeClr val="tx1"/>
          </a:solidFill>
          <a:latin typeface="+mn-lt"/>
          <a:ea typeface="+mn-ea"/>
          <a:cs typeface="+mn-cs"/>
        </a:defRPr>
      </a:lvl2pPr>
      <a:lvl3pPr marL="926469" algn="l" defTabSz="926469" rtl="0" eaLnBrk="1" latinLnBrk="0" hangingPunct="1">
        <a:defRPr sz="1819" kern="1200">
          <a:solidFill>
            <a:schemeClr val="tx1"/>
          </a:solidFill>
          <a:latin typeface="+mn-lt"/>
          <a:ea typeface="+mn-ea"/>
          <a:cs typeface="+mn-cs"/>
        </a:defRPr>
      </a:lvl3pPr>
      <a:lvl4pPr marL="1389703" algn="l" defTabSz="926469" rtl="0" eaLnBrk="1" latinLnBrk="0" hangingPunct="1">
        <a:defRPr sz="1819" kern="1200">
          <a:solidFill>
            <a:schemeClr val="tx1"/>
          </a:solidFill>
          <a:latin typeface="+mn-lt"/>
          <a:ea typeface="+mn-ea"/>
          <a:cs typeface="+mn-cs"/>
        </a:defRPr>
      </a:lvl4pPr>
      <a:lvl5pPr marL="1852937" algn="l" defTabSz="926469" rtl="0" eaLnBrk="1" latinLnBrk="0" hangingPunct="1">
        <a:defRPr sz="1819" kern="1200">
          <a:solidFill>
            <a:schemeClr val="tx1"/>
          </a:solidFill>
          <a:latin typeface="+mn-lt"/>
          <a:ea typeface="+mn-ea"/>
          <a:cs typeface="+mn-cs"/>
        </a:defRPr>
      </a:lvl5pPr>
      <a:lvl6pPr marL="2316171" algn="l" defTabSz="926469" rtl="0" eaLnBrk="1" latinLnBrk="0" hangingPunct="1">
        <a:defRPr sz="1819" kern="1200">
          <a:solidFill>
            <a:schemeClr val="tx1"/>
          </a:solidFill>
          <a:latin typeface="+mn-lt"/>
          <a:ea typeface="+mn-ea"/>
          <a:cs typeface="+mn-cs"/>
        </a:defRPr>
      </a:lvl6pPr>
      <a:lvl7pPr marL="2779406" algn="l" defTabSz="926469" rtl="0" eaLnBrk="1" latinLnBrk="0" hangingPunct="1">
        <a:defRPr sz="1819" kern="1200">
          <a:solidFill>
            <a:schemeClr val="tx1"/>
          </a:solidFill>
          <a:latin typeface="+mn-lt"/>
          <a:ea typeface="+mn-ea"/>
          <a:cs typeface="+mn-cs"/>
        </a:defRPr>
      </a:lvl7pPr>
      <a:lvl8pPr marL="3242640" algn="l" defTabSz="926469" rtl="0" eaLnBrk="1" latinLnBrk="0" hangingPunct="1">
        <a:defRPr sz="1819" kern="1200">
          <a:solidFill>
            <a:schemeClr val="tx1"/>
          </a:solidFill>
          <a:latin typeface="+mn-lt"/>
          <a:ea typeface="+mn-ea"/>
          <a:cs typeface="+mn-cs"/>
        </a:defRPr>
      </a:lvl8pPr>
      <a:lvl9pPr marL="3705874" algn="l" defTabSz="926469" rtl="0" eaLnBrk="1" latinLnBrk="0" hangingPunct="1">
        <a:defRPr sz="18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jpeg"/><Relationship Id="rId18" Type="http://schemas.openxmlformats.org/officeDocument/2006/relationships/image" Target="../media/image14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jpeg"/><Relationship Id="rId12" Type="http://schemas.openxmlformats.org/officeDocument/2006/relationships/image" Target="../media/image8.jpeg"/><Relationship Id="rId17" Type="http://schemas.openxmlformats.org/officeDocument/2006/relationships/image" Target="../media/image13.jpe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2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eg"/><Relationship Id="rId11" Type="http://schemas.openxmlformats.org/officeDocument/2006/relationships/image" Target="../media/image7.jpeg"/><Relationship Id="rId5" Type="http://schemas.openxmlformats.org/officeDocument/2006/relationships/image" Target="../media/image1.png"/><Relationship Id="rId15" Type="http://schemas.openxmlformats.org/officeDocument/2006/relationships/image" Target="../media/image11.jpeg"/><Relationship Id="rId10" Type="http://schemas.openxmlformats.org/officeDocument/2006/relationships/image" Target="../media/image6.jpeg"/><Relationship Id="rId19" Type="http://schemas.openxmlformats.org/officeDocument/2006/relationships/image" Target="../media/image15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jpeg"/><Relationship Id="rId1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bgerundetes Rechteck 31"/>
          <p:cNvSpPr/>
          <p:nvPr/>
        </p:nvSpPr>
        <p:spPr>
          <a:xfrm>
            <a:off x="218189" y="354995"/>
            <a:ext cx="6411684" cy="514353"/>
          </a:xfrm>
          <a:prstGeom prst="roundRect">
            <a:avLst/>
          </a:prstGeom>
          <a:solidFill>
            <a:srgbClr val="EBF2F9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9163" tIns="9582" rIns="19163" bIns="9582" rtlCol="0" anchor="ctr"/>
          <a:lstStyle/>
          <a:p>
            <a:pPr algn="ctr" defTabSz="926469"/>
            <a:endParaRPr lang="de-DE" sz="1667" b="1" dirty="0">
              <a:solidFill>
                <a:srgbClr val="0070C0"/>
              </a:solidFill>
              <a:latin typeface="Calibri"/>
            </a:endParaRPr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/>
        </p:nvGraphicFramePr>
        <p:xfrm>
          <a:off x="-1714532" y="1882467"/>
          <a:ext cx="1222228" cy="1694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Acrobat Document" r:id="rId4" imgW="5838095" imgH="8019048" progId="AcroExch.Document.7">
                  <p:embed/>
                </p:oleObj>
              </mc:Choice>
              <mc:Fallback>
                <p:oleObj name="Acrobat Document" r:id="rId4" imgW="5838095" imgH="8019048" progId="AcroExch.Document.7">
                  <p:embed/>
                  <p:pic>
                    <p:nvPicPr>
                      <p:cNvPr id="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714532" y="1882467"/>
                        <a:ext cx="1222228" cy="16943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Rectangle 13"/>
          <p:cNvSpPr>
            <a:spLocks noChangeArrowheads="1"/>
          </p:cNvSpPr>
          <p:nvPr/>
        </p:nvSpPr>
        <p:spPr bwMode="auto">
          <a:xfrm>
            <a:off x="1" y="276997"/>
            <a:ext cx="6858000" cy="362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9161" tIns="9580" rIns="19161" bIns="9580">
            <a:spAutoFit/>
          </a:bodyPr>
          <a:lstStyle/>
          <a:p>
            <a:pPr algn="ctr" defTabSz="926469">
              <a:lnSpc>
                <a:spcPct val="85000"/>
              </a:lnSpc>
            </a:pPr>
            <a:br>
              <a:rPr lang="en-US" sz="260" b="1" dirty="0">
                <a:solidFill>
                  <a:srgbClr val="1F497D">
                    <a:lumMod val="60000"/>
                    <a:lumOff val="40000"/>
                  </a:srgbClr>
                </a:solidFill>
                <a:latin typeface="TUM Neue Helvetica 55 Regular" pitchFamily="34" charset="0"/>
              </a:rPr>
            </a:br>
            <a:br>
              <a:rPr lang="en-US" sz="260" b="1" dirty="0">
                <a:solidFill>
                  <a:srgbClr val="1F497D">
                    <a:lumMod val="60000"/>
                    <a:lumOff val="40000"/>
                  </a:srgbClr>
                </a:solidFill>
                <a:latin typeface="TUM Neue Helvetica 55 Regular" pitchFamily="34" charset="0"/>
              </a:rPr>
            </a:br>
            <a:br>
              <a:rPr lang="en-US" sz="260" b="1" dirty="0">
                <a:solidFill>
                  <a:srgbClr val="1F497D">
                    <a:lumMod val="60000"/>
                    <a:lumOff val="40000"/>
                  </a:srgbClr>
                </a:solidFill>
                <a:latin typeface="TUM Neue Helvetica 55 Regular" pitchFamily="34" charset="0"/>
              </a:rPr>
            </a:br>
            <a:endParaRPr lang="en-US" sz="260" b="1" dirty="0">
              <a:solidFill>
                <a:srgbClr val="1F497D">
                  <a:lumMod val="60000"/>
                  <a:lumOff val="40000"/>
                </a:srgbClr>
              </a:solidFill>
              <a:latin typeface="TUM Neue Helvetica 55 Regular" pitchFamily="34" charset="0"/>
            </a:endParaRPr>
          </a:p>
          <a:p>
            <a:pPr algn="ctr" defTabSz="926469">
              <a:lnSpc>
                <a:spcPct val="85000"/>
              </a:lnSpc>
            </a:pPr>
            <a:endParaRPr lang="en-US" sz="260" b="1" dirty="0">
              <a:solidFill>
                <a:srgbClr val="1F497D">
                  <a:lumMod val="60000"/>
                  <a:lumOff val="40000"/>
                </a:srgbClr>
              </a:solidFill>
              <a:latin typeface="TUM Neue Helvetica 55 Regular" pitchFamily="34" charset="0"/>
            </a:endParaRPr>
          </a:p>
          <a:p>
            <a:pPr algn="ctr" defTabSz="926469">
              <a:lnSpc>
                <a:spcPct val="85000"/>
              </a:lnSpc>
            </a:pPr>
            <a:endParaRPr lang="en-US" sz="260" b="1" dirty="0">
              <a:solidFill>
                <a:srgbClr val="1F497D">
                  <a:lumMod val="60000"/>
                  <a:lumOff val="40000"/>
                </a:srgbClr>
              </a:solidFill>
              <a:latin typeface="TUM Neue Helvetica 55 Regular" pitchFamily="34" charset="0"/>
            </a:endParaRPr>
          </a:p>
          <a:p>
            <a:pPr algn="ctr" defTabSz="926469">
              <a:lnSpc>
                <a:spcPct val="85000"/>
              </a:lnSpc>
            </a:pPr>
            <a:r>
              <a:rPr lang="en-US" sz="1667" b="1" dirty="0">
                <a:solidFill>
                  <a:srgbClr val="FF0000"/>
                </a:solidFill>
                <a:latin typeface="TUM Neue Helvetica 55 Regular" pitchFamily="34" charset="0"/>
              </a:rPr>
              <a:t>Die </a:t>
            </a:r>
            <a:r>
              <a:rPr lang="en-US" sz="1667" b="1" dirty="0" err="1">
                <a:solidFill>
                  <a:srgbClr val="FF0000"/>
                </a:solidFill>
                <a:latin typeface="TUM Neue Helvetica 55 Regular" pitchFamily="34" charset="0"/>
              </a:rPr>
              <a:t>Demenzwelle</a:t>
            </a:r>
            <a:r>
              <a:rPr lang="en-US" sz="1667" b="1" dirty="0">
                <a:solidFill>
                  <a:srgbClr val="FF0000"/>
                </a:solidFill>
                <a:latin typeface="TUM Neue Helvetica 55 Regular" pitchFamily="34" charset="0"/>
              </a:rPr>
              <a:t> </a:t>
            </a:r>
            <a:r>
              <a:rPr lang="en-US" sz="1667" b="1" dirty="0" err="1">
                <a:solidFill>
                  <a:srgbClr val="FF0000"/>
                </a:solidFill>
                <a:latin typeface="TUM Neue Helvetica 55 Regular" pitchFamily="34" charset="0"/>
              </a:rPr>
              <a:t>rollt</a:t>
            </a:r>
            <a:r>
              <a:rPr lang="en-US" sz="1667" b="1" dirty="0">
                <a:solidFill>
                  <a:srgbClr val="FF0000"/>
                </a:solidFill>
                <a:latin typeface="TUM Neue Helvetica 55 Regular" pitchFamily="34" charset="0"/>
              </a:rPr>
              <a:t>  –  </a:t>
            </a:r>
            <a:r>
              <a:rPr lang="en-US" sz="1667" b="1" dirty="0" err="1">
                <a:solidFill>
                  <a:srgbClr val="FF0000"/>
                </a:solidFill>
                <a:latin typeface="TUM Neue Helvetica 55 Regular" pitchFamily="34" charset="0"/>
              </a:rPr>
              <a:t>auch</a:t>
            </a:r>
            <a:r>
              <a:rPr lang="en-US" sz="1667" b="1" dirty="0">
                <a:solidFill>
                  <a:srgbClr val="FF0000"/>
                </a:solidFill>
                <a:latin typeface="TUM Neue Helvetica 55 Regular" pitchFamily="34" charset="0"/>
              </a:rPr>
              <a:t> in </a:t>
            </a:r>
            <a:r>
              <a:rPr lang="en-US" sz="1667" b="1" dirty="0" err="1">
                <a:solidFill>
                  <a:srgbClr val="FF0000"/>
                </a:solidFill>
                <a:latin typeface="TUM Neue Helvetica 55 Regular" pitchFamily="34" charset="0"/>
              </a:rPr>
              <a:t>Unterschleißheim</a:t>
            </a:r>
            <a:r>
              <a:rPr lang="en-US" sz="1667" b="1" dirty="0">
                <a:solidFill>
                  <a:srgbClr val="FF0000"/>
                </a:solidFill>
                <a:latin typeface="TUM Neue Helvetica 55 Regular" pitchFamily="34" charset="0"/>
              </a:rPr>
              <a:t> !</a:t>
            </a:r>
            <a:r>
              <a:rPr lang="en-US" sz="260" b="1" dirty="0">
                <a:solidFill>
                  <a:srgbClr val="FF0000"/>
                </a:solidFill>
                <a:latin typeface="TUM Neue Helvetica 55 Regular" pitchFamily="34" charset="0"/>
              </a:rPr>
              <a:t> </a:t>
            </a:r>
            <a:r>
              <a:rPr lang="en-US" sz="195" b="1" dirty="0">
                <a:solidFill>
                  <a:srgbClr val="FF0000"/>
                </a:solidFill>
                <a:latin typeface="TUM Neue Helvetica 55 Regular" pitchFamily="34" charset="0"/>
              </a:rPr>
              <a:t> </a:t>
            </a:r>
            <a:br>
              <a:rPr lang="en-US" sz="195" b="1" dirty="0">
                <a:solidFill>
                  <a:srgbClr val="FF0000"/>
                </a:solidFill>
                <a:latin typeface="TUM Neue Helvetica 55 Regular" pitchFamily="34" charset="0"/>
              </a:rPr>
            </a:br>
            <a:r>
              <a:rPr lang="en-US" sz="866" dirty="0" err="1">
                <a:solidFill>
                  <a:srgbClr val="002060"/>
                </a:solidFill>
                <a:latin typeface="TUM Neue Helvetica 55 Regular" pitchFamily="34" charset="0"/>
              </a:rPr>
              <a:t>Daten</a:t>
            </a:r>
            <a:r>
              <a:rPr lang="en-US" sz="866" dirty="0">
                <a:solidFill>
                  <a:srgbClr val="005293"/>
                </a:solidFill>
                <a:latin typeface="TUM Neue Helvetica 55 Regular" pitchFamily="34" charset="0"/>
              </a:rPr>
              <a:t> und </a:t>
            </a:r>
            <a:r>
              <a:rPr lang="en-US" sz="866" dirty="0" err="1">
                <a:solidFill>
                  <a:srgbClr val="005293"/>
                </a:solidFill>
                <a:latin typeface="TUM Neue Helvetica 55 Regular" pitchFamily="34" charset="0"/>
              </a:rPr>
              <a:t>Fakten</a:t>
            </a:r>
            <a:r>
              <a:rPr lang="en-US" sz="866" dirty="0">
                <a:solidFill>
                  <a:srgbClr val="005293"/>
                </a:solidFill>
                <a:latin typeface="TUM Neue Helvetica 55 Regular" pitchFamily="34" charset="0"/>
              </a:rPr>
              <a:t> </a:t>
            </a:r>
            <a:r>
              <a:rPr lang="en-US" sz="866" dirty="0" err="1">
                <a:solidFill>
                  <a:srgbClr val="005293"/>
                </a:solidFill>
                <a:latin typeface="TUM Neue Helvetica 55 Regular" pitchFamily="34" charset="0"/>
              </a:rPr>
              <a:t>zu</a:t>
            </a:r>
            <a:r>
              <a:rPr lang="en-US" sz="866" dirty="0">
                <a:solidFill>
                  <a:srgbClr val="005293"/>
                </a:solidFill>
                <a:latin typeface="TUM Neue Helvetica 55 Regular" pitchFamily="34" charset="0"/>
              </a:rPr>
              <a:t> </a:t>
            </a:r>
            <a:r>
              <a:rPr lang="en-US" sz="866" dirty="0" err="1">
                <a:solidFill>
                  <a:srgbClr val="005293"/>
                </a:solidFill>
                <a:latin typeface="TUM Neue Helvetica 55 Regular" pitchFamily="34" charset="0"/>
              </a:rPr>
              <a:t>einer</a:t>
            </a:r>
            <a:r>
              <a:rPr lang="en-US" sz="866" dirty="0">
                <a:solidFill>
                  <a:srgbClr val="005293"/>
                </a:solidFill>
                <a:latin typeface="TUM Neue Helvetica 55 Regular" pitchFamily="34" charset="0"/>
              </a:rPr>
              <a:t> </a:t>
            </a:r>
            <a:r>
              <a:rPr lang="en-US" sz="866" dirty="0" err="1">
                <a:solidFill>
                  <a:srgbClr val="005293"/>
                </a:solidFill>
                <a:latin typeface="TUM Neue Helvetica 55 Regular" pitchFamily="34" charset="0"/>
              </a:rPr>
              <a:t>kommenden</a:t>
            </a:r>
            <a:r>
              <a:rPr lang="en-US" sz="866" dirty="0">
                <a:solidFill>
                  <a:srgbClr val="005293"/>
                </a:solidFill>
                <a:latin typeface="TUM Neue Helvetica 55 Regular" pitchFamily="34" charset="0"/>
              </a:rPr>
              <a:t> </a:t>
            </a:r>
            <a:r>
              <a:rPr lang="en-US" sz="866" dirty="0" err="1">
                <a:solidFill>
                  <a:srgbClr val="005293"/>
                </a:solidFill>
                <a:latin typeface="TUM Neue Helvetica 55 Regular" pitchFamily="34" charset="0"/>
              </a:rPr>
              <a:t>Volkskrankheit</a:t>
            </a:r>
            <a:r>
              <a:rPr lang="en-US" sz="866" dirty="0">
                <a:solidFill>
                  <a:srgbClr val="005293"/>
                </a:solidFill>
                <a:latin typeface="TUM Neue Helvetica 55 Regular" pitchFamily="34" charset="0"/>
              </a:rPr>
              <a:t> </a:t>
            </a:r>
            <a:br>
              <a:rPr lang="en-US" sz="866" dirty="0">
                <a:solidFill>
                  <a:srgbClr val="005293"/>
                </a:solidFill>
                <a:latin typeface="TUM Neue Helvetica 55 Regular" pitchFamily="34" charset="0"/>
              </a:rPr>
            </a:br>
            <a:endParaRPr lang="en-US" sz="866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algn="ctr" defTabSz="926469">
              <a:lnSpc>
                <a:spcPct val="85000"/>
              </a:lnSpc>
            </a:pPr>
            <a:endParaRPr lang="en-US" sz="1126" b="1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defTabSz="926469">
              <a:lnSpc>
                <a:spcPct val="85000"/>
              </a:lnSpc>
            </a:pPr>
            <a:r>
              <a:rPr lang="en-US" sz="1126" b="1" dirty="0">
                <a:solidFill>
                  <a:srgbClr val="005293"/>
                </a:solidFill>
                <a:latin typeface="TUM Neue Helvetica 55 Regular" pitchFamily="34" charset="0"/>
              </a:rPr>
              <a:t>  </a:t>
            </a:r>
          </a:p>
          <a:p>
            <a:pPr defTabSz="926469">
              <a:lnSpc>
                <a:spcPct val="85000"/>
              </a:lnSpc>
            </a:pPr>
            <a:endParaRPr lang="en-US" sz="1126" b="1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defTabSz="926469">
              <a:lnSpc>
                <a:spcPct val="85000"/>
              </a:lnSpc>
            </a:pPr>
            <a:endParaRPr lang="en-US" sz="1126" b="1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defTabSz="926469">
              <a:lnSpc>
                <a:spcPct val="85000"/>
              </a:lnSpc>
            </a:pPr>
            <a:r>
              <a:rPr lang="en-US" sz="1126" b="1" dirty="0">
                <a:solidFill>
                  <a:srgbClr val="005293"/>
                </a:solidFill>
                <a:latin typeface="TUM Neue Helvetica 55 Regular" pitchFamily="34" charset="0"/>
              </a:rPr>
              <a:t>                                                                        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In den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nächsten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Jahren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und</a:t>
            </a:r>
            <a:br>
              <a:rPr lang="en-US" sz="758" b="1" dirty="0">
                <a:solidFill>
                  <a:srgbClr val="005293"/>
                </a:solidFill>
                <a:latin typeface="Calibri"/>
              </a:rPr>
            </a:br>
            <a:r>
              <a:rPr lang="en-US" sz="758" b="1" dirty="0">
                <a:solidFill>
                  <a:srgbClr val="005293"/>
                </a:solidFill>
                <a:latin typeface="Calibri"/>
              </a:rPr>
              <a:t>                                                                                                                                    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Jahrzehnten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wird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die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Zahl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br>
              <a:rPr lang="en-US" sz="758" b="1" dirty="0">
                <a:solidFill>
                  <a:srgbClr val="005293"/>
                </a:solidFill>
                <a:latin typeface="Calibri"/>
              </a:rPr>
            </a:br>
            <a:r>
              <a:rPr lang="en-US" sz="758" b="1" dirty="0">
                <a:solidFill>
                  <a:srgbClr val="005293"/>
                </a:solidFill>
                <a:latin typeface="Calibri"/>
              </a:rPr>
              <a:t>                                                                                                                                    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der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Demenzkranken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br>
              <a:rPr lang="en-US" sz="758" b="1" dirty="0">
                <a:solidFill>
                  <a:srgbClr val="005293"/>
                </a:solidFill>
                <a:latin typeface="Calibri"/>
              </a:rPr>
            </a:br>
            <a:br>
              <a:rPr lang="en-US" sz="758" b="1" dirty="0">
                <a:solidFill>
                  <a:srgbClr val="005293"/>
                </a:solidFill>
                <a:latin typeface="Calibri"/>
              </a:rPr>
            </a:br>
            <a:r>
              <a:rPr lang="en-US" sz="758" b="1" dirty="0">
                <a:solidFill>
                  <a:srgbClr val="005293"/>
                </a:solidFill>
                <a:latin typeface="Calibri"/>
              </a:rPr>
              <a:t>                                                                                                                                        -  und das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ist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Fakt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 - </a:t>
            </a:r>
            <a:br>
              <a:rPr lang="en-US" sz="758" b="1" dirty="0">
                <a:solidFill>
                  <a:srgbClr val="005293"/>
                </a:solidFill>
                <a:latin typeface="Calibri"/>
              </a:rPr>
            </a:br>
            <a:br>
              <a:rPr lang="en-US" sz="758" b="1" dirty="0">
                <a:solidFill>
                  <a:srgbClr val="005293"/>
                </a:solidFill>
                <a:latin typeface="Calibri"/>
              </a:rPr>
            </a:br>
            <a:r>
              <a:rPr lang="en-US" sz="758" b="1" dirty="0">
                <a:solidFill>
                  <a:srgbClr val="005293"/>
                </a:solidFill>
                <a:latin typeface="Calibri"/>
              </a:rPr>
              <a:t>                                                                                                                                     </a:t>
            </a:r>
            <a:r>
              <a:rPr lang="en-US" sz="758" b="1" dirty="0" err="1">
                <a:solidFill>
                  <a:srgbClr val="FF0000"/>
                </a:solidFill>
                <a:latin typeface="Calibri"/>
              </a:rPr>
              <a:t>dramatisch</a:t>
            </a:r>
            <a:r>
              <a:rPr lang="en-US" sz="758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ansteigen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 !</a:t>
            </a:r>
            <a:br>
              <a:rPr lang="en-US" sz="758" b="1" dirty="0">
                <a:solidFill>
                  <a:srgbClr val="005293"/>
                </a:solidFill>
                <a:latin typeface="Calibri"/>
              </a:rPr>
            </a:b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br>
              <a:rPr lang="en-US" sz="758" b="1" dirty="0">
                <a:solidFill>
                  <a:srgbClr val="005293"/>
                </a:solidFill>
                <a:latin typeface="Calibri"/>
              </a:rPr>
            </a:br>
            <a:r>
              <a:rPr lang="en-US" sz="758" b="1" dirty="0">
                <a:solidFill>
                  <a:srgbClr val="005293"/>
                </a:solidFill>
                <a:latin typeface="Calibri"/>
              </a:rPr>
              <a:t>                                                                                 </a:t>
            </a:r>
            <a:br>
              <a:rPr lang="en-US" sz="758" b="1" dirty="0">
                <a:solidFill>
                  <a:srgbClr val="005293"/>
                </a:solidFill>
                <a:latin typeface="Calibri"/>
              </a:rPr>
            </a:br>
            <a:r>
              <a:rPr lang="en-US" sz="758" b="1" dirty="0">
                <a:solidFill>
                  <a:srgbClr val="005293"/>
                </a:solidFill>
                <a:latin typeface="Calibri"/>
              </a:rPr>
              <a:t>                                                                                                                                     Und die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Hauptlast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der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Ver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-</a:t>
            </a:r>
            <a:br>
              <a:rPr lang="en-US" sz="758" b="1" dirty="0">
                <a:solidFill>
                  <a:srgbClr val="005293"/>
                </a:solidFill>
                <a:latin typeface="Calibri"/>
              </a:rPr>
            </a:br>
            <a:r>
              <a:rPr lang="en-US" sz="758" b="1" dirty="0">
                <a:solidFill>
                  <a:srgbClr val="005293"/>
                </a:solidFill>
                <a:latin typeface="Calibri"/>
              </a:rPr>
              <a:t>                                                                                                                                     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sorgung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und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Betreuung</a:t>
            </a:r>
            <a:br>
              <a:rPr lang="en-US" sz="758" b="1" dirty="0">
                <a:solidFill>
                  <a:srgbClr val="005293"/>
                </a:solidFill>
                <a:latin typeface="Calibri"/>
              </a:rPr>
            </a:br>
            <a:r>
              <a:rPr lang="en-US" sz="758" b="1" dirty="0">
                <a:solidFill>
                  <a:srgbClr val="005293"/>
                </a:solidFill>
                <a:latin typeface="Calibri"/>
              </a:rPr>
              <a:t>                                                                                                                                     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tragen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nach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wie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vor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die </a:t>
            </a:r>
            <a:br>
              <a:rPr lang="en-US" sz="758" b="1" dirty="0">
                <a:solidFill>
                  <a:srgbClr val="005293"/>
                </a:solidFill>
                <a:latin typeface="Calibri"/>
              </a:rPr>
            </a:br>
            <a:r>
              <a:rPr lang="en-US" sz="758" b="1" dirty="0">
                <a:solidFill>
                  <a:srgbClr val="005293"/>
                </a:solidFill>
                <a:latin typeface="Calibri"/>
              </a:rPr>
              <a:t>                                                                                                                                     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pflegenden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Angehörigen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: </a:t>
            </a:r>
            <a:br>
              <a:rPr lang="en-US" sz="758" b="1" dirty="0">
                <a:solidFill>
                  <a:srgbClr val="005293"/>
                </a:solidFill>
                <a:latin typeface="Calibri"/>
              </a:rPr>
            </a:br>
            <a:r>
              <a:rPr lang="en-US" sz="758" b="1" dirty="0">
                <a:solidFill>
                  <a:srgbClr val="005293"/>
                </a:solidFill>
                <a:latin typeface="Calibri"/>
              </a:rPr>
              <a:t>                                                                                                                                        </a:t>
            </a:r>
            <a:br>
              <a:rPr lang="en-US" sz="758" b="1" dirty="0">
                <a:solidFill>
                  <a:srgbClr val="005293"/>
                </a:solidFill>
                <a:latin typeface="Calibri"/>
              </a:rPr>
            </a:br>
            <a:r>
              <a:rPr lang="en-US" sz="758" b="1" dirty="0">
                <a:solidFill>
                  <a:srgbClr val="005293"/>
                </a:solidFill>
                <a:latin typeface="Calibri"/>
              </a:rPr>
              <a:t>                                                                                                                                                                 </a:t>
            </a:r>
            <a:br>
              <a:rPr lang="en-US" sz="758" b="1" dirty="0">
                <a:solidFill>
                  <a:srgbClr val="005293"/>
                </a:solidFill>
                <a:latin typeface="Calibri"/>
              </a:rPr>
            </a:br>
            <a:br>
              <a:rPr lang="en-US" sz="758" b="1" dirty="0">
                <a:solidFill>
                  <a:srgbClr val="005293"/>
                </a:solidFill>
                <a:latin typeface="Calibri"/>
              </a:rPr>
            </a:b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endParaRPr lang="en-US" sz="346" b="1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marL="926469" lvl="2" defTabSz="926469">
              <a:lnSpc>
                <a:spcPct val="85000"/>
              </a:lnSpc>
            </a:pPr>
            <a:br>
              <a:rPr lang="en-US" sz="346" dirty="0">
                <a:solidFill>
                  <a:srgbClr val="005293"/>
                </a:solidFill>
                <a:latin typeface="TUM Neue Helvetica 55 Regular" pitchFamily="34" charset="0"/>
              </a:rPr>
            </a:br>
            <a:br>
              <a:rPr lang="en-US" sz="346" dirty="0">
                <a:solidFill>
                  <a:srgbClr val="005293"/>
                </a:solidFill>
                <a:latin typeface="TUM Neue Helvetica 55 Regular" pitchFamily="34" charset="0"/>
              </a:rPr>
            </a:br>
            <a:br>
              <a:rPr lang="en-US" sz="346" dirty="0">
                <a:solidFill>
                  <a:srgbClr val="005293"/>
                </a:solidFill>
                <a:latin typeface="TUM Neue Helvetica 55 Regular" pitchFamily="34" charset="0"/>
              </a:rPr>
            </a:br>
            <a:br>
              <a:rPr lang="en-US" sz="346" dirty="0">
                <a:solidFill>
                  <a:srgbClr val="005293"/>
                </a:solidFill>
                <a:latin typeface="TUM Neue Helvetica 55 Regular" pitchFamily="34" charset="0"/>
              </a:rPr>
            </a:br>
            <a:br>
              <a:rPr lang="en-US" sz="346" dirty="0">
                <a:solidFill>
                  <a:srgbClr val="005293"/>
                </a:solidFill>
                <a:latin typeface="TUM Neue Helvetica 55 Regular" pitchFamily="34" charset="0"/>
              </a:rPr>
            </a:br>
            <a:br>
              <a:rPr lang="en-US" sz="346" dirty="0">
                <a:solidFill>
                  <a:srgbClr val="005293"/>
                </a:solidFill>
                <a:latin typeface="TUM Neue Helvetica 55 Regular" pitchFamily="34" charset="0"/>
              </a:rPr>
            </a:br>
            <a:br>
              <a:rPr lang="en-US" sz="346" dirty="0">
                <a:solidFill>
                  <a:srgbClr val="005293"/>
                </a:solidFill>
                <a:latin typeface="TUM Neue Helvetica 55 Regular" pitchFamily="34" charset="0"/>
              </a:rPr>
            </a:br>
            <a:br>
              <a:rPr lang="en-US" sz="346" dirty="0">
                <a:solidFill>
                  <a:srgbClr val="005293"/>
                </a:solidFill>
                <a:latin typeface="TUM Neue Helvetica 55 Regular" pitchFamily="34" charset="0"/>
              </a:rPr>
            </a:br>
            <a:br>
              <a:rPr lang="en-US" sz="346" dirty="0">
                <a:solidFill>
                  <a:srgbClr val="005293"/>
                </a:solidFill>
                <a:latin typeface="TUM Neue Helvetica 55 Regular" pitchFamily="34" charset="0"/>
              </a:rPr>
            </a:br>
            <a:br>
              <a:rPr lang="en-US" sz="346" dirty="0">
                <a:solidFill>
                  <a:srgbClr val="005293"/>
                </a:solidFill>
                <a:latin typeface="TUM Neue Helvetica 55 Regular" pitchFamily="34" charset="0"/>
              </a:rPr>
            </a:br>
            <a:r>
              <a:rPr lang="en-US" sz="346" dirty="0">
                <a:solidFill>
                  <a:srgbClr val="005293"/>
                </a:solidFill>
                <a:latin typeface="TUM Neue Helvetica 55 Regular" pitchFamily="34" charset="0"/>
              </a:rPr>
              <a:t> </a:t>
            </a:r>
          </a:p>
          <a:p>
            <a:pPr marL="926469" lvl="2" defTabSz="926469">
              <a:lnSpc>
                <a:spcPct val="85000"/>
              </a:lnSpc>
            </a:pPr>
            <a:endParaRPr lang="en-US" sz="346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marL="463234" lvl="1" defTabSz="926469">
              <a:lnSpc>
                <a:spcPct val="85000"/>
              </a:lnSpc>
            </a:pPr>
            <a:r>
              <a:rPr lang="en-US" sz="346" dirty="0">
                <a:solidFill>
                  <a:srgbClr val="005293"/>
                </a:solidFill>
                <a:latin typeface="TUM Neue Helvetica 55 Regular" pitchFamily="34" charset="0"/>
              </a:rPr>
              <a:t>                            </a:t>
            </a:r>
            <a:br>
              <a:rPr lang="en-US" sz="346" b="1" dirty="0">
                <a:solidFill>
                  <a:srgbClr val="005293"/>
                </a:solidFill>
                <a:latin typeface="TUM Neue Helvetica 55 Regular" pitchFamily="34" charset="0"/>
              </a:rPr>
            </a:br>
            <a:endParaRPr lang="en-US" sz="346" b="1" dirty="0">
              <a:solidFill>
                <a:srgbClr val="005293"/>
              </a:solidFill>
              <a:latin typeface="TUM Neue Helvetica 55 Regular" pitchFamily="34" charset="0"/>
            </a:endParaRPr>
          </a:p>
        </p:txBody>
      </p:sp>
      <p:sp>
        <p:nvSpPr>
          <p:cNvPr id="1035" name="Rectangle 15"/>
          <p:cNvSpPr>
            <a:spLocks noChangeArrowheads="1"/>
          </p:cNvSpPr>
          <p:nvPr/>
        </p:nvSpPr>
        <p:spPr bwMode="auto">
          <a:xfrm>
            <a:off x="1" y="853762"/>
            <a:ext cx="6858000" cy="55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9580" rIns="19161" bIns="9580">
            <a:spAutoFit/>
          </a:bodyPr>
          <a:lstStyle/>
          <a:p>
            <a:pPr algn="ctr" defTabSz="926469"/>
            <a:r>
              <a:rPr lang="en-US" sz="1126" dirty="0">
                <a:solidFill>
                  <a:srgbClr val="00B0F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algn="ctr" defTabSz="926469"/>
            <a:br>
              <a:rPr lang="en-US" sz="1407" dirty="0">
                <a:solidFill>
                  <a:srgbClr val="00B0F0"/>
                </a:solidFill>
                <a:latin typeface="Calibri"/>
                <a:ea typeface="Times New Roman" pitchFamily="18" charset="0"/>
                <a:cs typeface="Times New Roman" pitchFamily="18" charset="0"/>
              </a:rPr>
            </a:br>
            <a:endParaRPr lang="en-US" sz="931" dirty="0">
              <a:solidFill>
                <a:srgbClr val="00B0F0"/>
              </a:solidFill>
              <a:latin typeface="Calibri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447823" y="2515701"/>
            <a:ext cx="2711397" cy="29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161" tIns="9580" rIns="19161" bIns="9580">
            <a:spAutoFit/>
          </a:bodyPr>
          <a:lstStyle/>
          <a:p>
            <a:pPr defTabSz="926469">
              <a:spcBef>
                <a:spcPct val="50000"/>
              </a:spcBef>
            </a:pPr>
            <a:endParaRPr lang="en-US" sz="181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6" name="Textfeld 465"/>
          <p:cNvSpPr txBox="1"/>
          <p:nvPr/>
        </p:nvSpPr>
        <p:spPr>
          <a:xfrm flipH="1" flipV="1">
            <a:off x="161670" y="3190126"/>
            <a:ext cx="46236" cy="299296"/>
          </a:xfrm>
          <a:prstGeom prst="rect">
            <a:avLst/>
          </a:prstGeom>
          <a:noFill/>
        </p:spPr>
        <p:txBody>
          <a:bodyPr wrap="square" lIns="19161" tIns="9580" rIns="19161" bIns="9580" rtlCol="0">
            <a:spAutoFit/>
          </a:bodyPr>
          <a:lstStyle/>
          <a:p>
            <a:pPr defTabSz="926469"/>
            <a:r>
              <a:rPr lang="de-DE" sz="1819" dirty="0">
                <a:solidFill>
                  <a:prstClr val="black"/>
                </a:solidFill>
                <a:latin typeface="Calibri"/>
              </a:rPr>
              <a:t>     </a:t>
            </a:r>
          </a:p>
        </p:txBody>
      </p:sp>
      <p:pic>
        <p:nvPicPr>
          <p:cNvPr id="36" name="Grafik 35" descr="Demenzstadtplan0001.jpg"/>
          <p:cNvPicPr>
            <a:picLocks noChangeAspect="1"/>
          </p:cNvPicPr>
          <p:nvPr/>
        </p:nvPicPr>
        <p:blipFill>
          <a:blip r:embed="rId6" cstate="print">
            <a:lum bright="3000" contrast="5000"/>
          </a:blip>
          <a:stretch>
            <a:fillRect/>
          </a:stretch>
        </p:blipFill>
        <p:spPr>
          <a:xfrm rot="5400000">
            <a:off x="-2063700" y="3914973"/>
            <a:ext cx="1560875" cy="229649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7" name="Grafik 36" descr="HäufigkeitDemenzUSH0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-1898096" y="5884714"/>
            <a:ext cx="1302316" cy="1932721"/>
          </a:xfrm>
          <a:prstGeom prst="rect">
            <a:avLst/>
          </a:prstGeom>
        </p:spPr>
      </p:pic>
      <p:pic>
        <p:nvPicPr>
          <p:cNvPr id="38" name="Grafik 37" descr="NeuerkrankDemenzUSH0001.jpg"/>
          <p:cNvPicPr>
            <a:picLocks noChangeAspect="1"/>
          </p:cNvPicPr>
          <p:nvPr/>
        </p:nvPicPr>
        <p:blipFill>
          <a:blip r:embed="rId8" cstate="print">
            <a:lum bright="5000"/>
          </a:blip>
          <a:stretch>
            <a:fillRect/>
          </a:stretch>
        </p:blipFill>
        <p:spPr>
          <a:xfrm rot="5400000">
            <a:off x="-2032626" y="7546719"/>
            <a:ext cx="1546009" cy="2250254"/>
          </a:xfrm>
          <a:prstGeom prst="rect">
            <a:avLst/>
          </a:prstGeom>
        </p:spPr>
      </p:pic>
      <p:pic>
        <p:nvPicPr>
          <p:cNvPr id="40" name="Grafik 39" descr="Präsentation Bürgerhaus USH Okt.13Beratungskonzept000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28239" y="5779082"/>
            <a:ext cx="1225694" cy="1694664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43" name="Textfeld 42"/>
          <p:cNvSpPr txBox="1"/>
          <p:nvPr/>
        </p:nvSpPr>
        <p:spPr>
          <a:xfrm>
            <a:off x="0" y="3082625"/>
            <a:ext cx="6465302" cy="4181453"/>
          </a:xfrm>
          <a:prstGeom prst="rect">
            <a:avLst/>
          </a:prstGeom>
          <a:noFill/>
        </p:spPr>
        <p:txBody>
          <a:bodyPr wrap="square" lIns="19163" tIns="9582" rIns="19163" bIns="9582" rtlCol="0">
            <a:spAutoFit/>
          </a:bodyPr>
          <a:lstStyle/>
          <a:p>
            <a:pPr defTabSz="926469">
              <a:tabLst>
                <a:tab pos="413626" algn="l"/>
              </a:tabLst>
            </a:pPr>
            <a:endParaRPr lang="de-DE" sz="909" b="1" dirty="0">
              <a:solidFill>
                <a:srgbClr val="FF0000"/>
              </a:solidFill>
              <a:latin typeface="Calibri"/>
            </a:endParaRPr>
          </a:p>
          <a:p>
            <a:pPr defTabSz="926469">
              <a:tabLst>
                <a:tab pos="413626" algn="l"/>
              </a:tabLst>
            </a:pPr>
            <a:endParaRPr lang="de-DE" sz="909" b="1" dirty="0">
              <a:solidFill>
                <a:srgbClr val="FF0000"/>
              </a:solidFill>
              <a:latin typeface="Calibri"/>
            </a:endParaRPr>
          </a:p>
          <a:p>
            <a:pPr defTabSz="926469"/>
            <a:r>
              <a:rPr lang="de-DE" sz="909" b="1" dirty="0">
                <a:solidFill>
                  <a:srgbClr val="FF0000"/>
                </a:solidFill>
                <a:latin typeface="Calibri"/>
              </a:rPr>
              <a:t>      </a:t>
            </a:r>
            <a:br>
              <a:rPr lang="de-DE" sz="909" b="1" dirty="0">
                <a:solidFill>
                  <a:srgbClr val="FF0000"/>
                </a:solidFill>
                <a:latin typeface="Calibri"/>
              </a:rPr>
            </a:br>
            <a:r>
              <a:rPr lang="de-DE" sz="909" b="1" dirty="0">
                <a:solidFill>
                  <a:srgbClr val="FF0000"/>
                </a:solidFill>
                <a:latin typeface="Calibri"/>
              </a:rPr>
              <a:t>        </a:t>
            </a:r>
            <a:r>
              <a:rPr lang="de-DE" sz="758" dirty="0">
                <a:solidFill>
                  <a:srgbClr val="002060"/>
                </a:solidFill>
                <a:latin typeface="Calibri"/>
              </a:rPr>
              <a:t>-  Im </a:t>
            </a:r>
            <a:r>
              <a:rPr lang="de-DE" sz="758" b="1" dirty="0">
                <a:solidFill>
                  <a:srgbClr val="002060"/>
                </a:solidFill>
                <a:latin typeface="Calibri"/>
              </a:rPr>
              <a:t>Landkreis München </a:t>
            </a:r>
            <a:r>
              <a:rPr lang="de-DE" sz="758" dirty="0">
                <a:solidFill>
                  <a:srgbClr val="002060"/>
                </a:solidFill>
                <a:latin typeface="Calibri"/>
              </a:rPr>
              <a:t>(325.000 </a:t>
            </a:r>
            <a:r>
              <a:rPr lang="de-DE" sz="758" dirty="0" err="1">
                <a:solidFill>
                  <a:srgbClr val="002060"/>
                </a:solidFill>
                <a:latin typeface="Calibri"/>
              </a:rPr>
              <a:t>Einw</a:t>
            </a:r>
            <a:r>
              <a:rPr lang="de-DE" sz="758" dirty="0">
                <a:solidFill>
                  <a:srgbClr val="002060"/>
                </a:solidFill>
                <a:latin typeface="Calibri"/>
              </a:rPr>
              <a:t>.</a:t>
            </a:r>
            <a:r>
              <a:rPr lang="de-DE" sz="758" i="1" dirty="0">
                <a:solidFill>
                  <a:srgbClr val="002060"/>
                </a:solidFill>
                <a:latin typeface="Calibri"/>
              </a:rPr>
              <a:t>) </a:t>
            </a:r>
            <a:r>
              <a:rPr lang="de-DE" sz="758" dirty="0">
                <a:solidFill>
                  <a:srgbClr val="002060"/>
                </a:solidFill>
                <a:latin typeface="Calibri"/>
              </a:rPr>
              <a:t> schätzte man die Zahl der </a:t>
            </a:r>
            <a:r>
              <a:rPr lang="de-DE" sz="758" b="1" dirty="0">
                <a:solidFill>
                  <a:srgbClr val="002060"/>
                </a:solidFill>
                <a:latin typeface="Calibri"/>
              </a:rPr>
              <a:t>Demenzerkrankungen </a:t>
            </a:r>
            <a:r>
              <a:rPr lang="de-DE" sz="758" dirty="0">
                <a:solidFill>
                  <a:srgbClr val="002060"/>
                </a:solidFill>
                <a:latin typeface="Calibri"/>
              </a:rPr>
              <a:t>im Jahr 2012 auf </a:t>
            </a:r>
            <a:r>
              <a:rPr lang="de-DE" sz="758" b="1" dirty="0">
                <a:solidFill>
                  <a:srgbClr val="FF0000"/>
                </a:solidFill>
                <a:latin typeface="Calibri"/>
              </a:rPr>
              <a:t>5500.</a:t>
            </a:r>
            <a:br>
              <a:rPr lang="de-DE" sz="758" b="1" dirty="0">
                <a:solidFill>
                  <a:srgbClr val="002060"/>
                </a:solidFill>
                <a:latin typeface="Calibri"/>
              </a:rPr>
            </a:br>
            <a:r>
              <a:rPr lang="de-DE" sz="758" dirty="0">
                <a:solidFill>
                  <a:srgbClr val="002060"/>
                </a:solidFill>
                <a:latin typeface="Calibri"/>
              </a:rPr>
              <a:t>         -  Bis </a:t>
            </a:r>
            <a:r>
              <a:rPr lang="de-DE" sz="758" b="1" dirty="0">
                <a:solidFill>
                  <a:srgbClr val="002060"/>
                </a:solidFill>
                <a:latin typeface="Calibri"/>
              </a:rPr>
              <a:t>in 5 Jahren </a:t>
            </a:r>
            <a:r>
              <a:rPr lang="de-DE" sz="758" dirty="0">
                <a:solidFill>
                  <a:srgbClr val="002060"/>
                </a:solidFill>
                <a:latin typeface="Calibri"/>
              </a:rPr>
              <a:t>(2020) wird sie  auf </a:t>
            </a:r>
            <a:r>
              <a:rPr lang="de-DE" sz="758" b="1" dirty="0">
                <a:solidFill>
                  <a:srgbClr val="FF0000"/>
                </a:solidFill>
                <a:latin typeface="Calibri"/>
              </a:rPr>
              <a:t>7500 </a:t>
            </a:r>
            <a:r>
              <a:rPr lang="de-DE" sz="758" b="1" dirty="0">
                <a:solidFill>
                  <a:srgbClr val="002060"/>
                </a:solidFill>
                <a:latin typeface="Calibri"/>
              </a:rPr>
              <a:t>(+36 %)  </a:t>
            </a:r>
            <a:r>
              <a:rPr lang="de-DE" sz="758" dirty="0">
                <a:solidFill>
                  <a:srgbClr val="002060"/>
                </a:solidFill>
                <a:latin typeface="Calibri"/>
              </a:rPr>
              <a:t>gestiegen sein und bis 2032 auf dann </a:t>
            </a:r>
            <a:r>
              <a:rPr lang="de-DE" sz="758" b="1" dirty="0">
                <a:solidFill>
                  <a:srgbClr val="FF0000"/>
                </a:solidFill>
                <a:latin typeface="Calibri"/>
              </a:rPr>
              <a:t>9800 </a:t>
            </a:r>
            <a:r>
              <a:rPr lang="de-DE" sz="758" b="1" dirty="0">
                <a:solidFill>
                  <a:srgbClr val="002060"/>
                </a:solidFill>
                <a:latin typeface="Calibri"/>
              </a:rPr>
              <a:t>(+78 %).</a:t>
            </a:r>
            <a:r>
              <a:rPr lang="en-US" sz="779" b="1" dirty="0">
                <a:solidFill>
                  <a:srgbClr val="005293"/>
                </a:solidFill>
                <a:latin typeface="TUM Neue Helvetica 55 Regular" pitchFamily="34" charset="0"/>
              </a:rPr>
              <a:t> </a:t>
            </a:r>
            <a:r>
              <a:rPr lang="en-US" sz="346" dirty="0" err="1">
                <a:solidFill>
                  <a:srgbClr val="005293"/>
                </a:solidFill>
                <a:latin typeface="TUM Neue Helvetica 55 Regular" pitchFamily="34" charset="0"/>
              </a:rPr>
              <a:t>Quelle</a:t>
            </a:r>
            <a:r>
              <a:rPr lang="en-US" sz="346" dirty="0">
                <a:solidFill>
                  <a:srgbClr val="005293"/>
                </a:solidFill>
                <a:latin typeface="TUM Neue Helvetica 55 Regular" pitchFamily="34" charset="0"/>
              </a:rPr>
              <a:t>: </a:t>
            </a:r>
            <a:r>
              <a:rPr lang="en-US" sz="346" dirty="0" err="1">
                <a:solidFill>
                  <a:srgbClr val="005293"/>
                </a:solidFill>
                <a:latin typeface="TUM Neue Helvetica 55 Regular" pitchFamily="34" charset="0"/>
              </a:rPr>
              <a:t>Gesundheitsreport</a:t>
            </a:r>
            <a:r>
              <a:rPr lang="en-US" sz="346" dirty="0">
                <a:solidFill>
                  <a:srgbClr val="005293"/>
                </a:solidFill>
                <a:latin typeface="TUM Neue Helvetica 55 Regular" pitchFamily="34" charset="0"/>
              </a:rPr>
              <a:t> Bayern, </a:t>
            </a:r>
            <a:r>
              <a:rPr lang="en-US" sz="346" dirty="0" err="1">
                <a:solidFill>
                  <a:srgbClr val="005293"/>
                </a:solidFill>
                <a:latin typeface="TUM Neue Helvetica 55 Regular" pitchFamily="34" charset="0"/>
              </a:rPr>
              <a:t>Bayer.Landesamt</a:t>
            </a:r>
            <a:r>
              <a:rPr lang="en-US" sz="346" dirty="0">
                <a:solidFill>
                  <a:srgbClr val="005293"/>
                </a:solidFill>
                <a:latin typeface="TUM Neue Helvetica 55 Regular" pitchFamily="34" charset="0"/>
              </a:rPr>
              <a:t> </a:t>
            </a:r>
            <a:r>
              <a:rPr lang="en-US" sz="346" dirty="0" err="1">
                <a:solidFill>
                  <a:srgbClr val="005293"/>
                </a:solidFill>
                <a:latin typeface="TUM Neue Helvetica 55 Regular" pitchFamily="34" charset="0"/>
              </a:rPr>
              <a:t>für</a:t>
            </a:r>
            <a:r>
              <a:rPr lang="en-US" sz="346" dirty="0">
                <a:solidFill>
                  <a:srgbClr val="005293"/>
                </a:solidFill>
                <a:latin typeface="TUM Neue Helvetica 55 Regular" pitchFamily="34" charset="0"/>
              </a:rPr>
              <a:t> </a:t>
            </a:r>
            <a:r>
              <a:rPr lang="en-US" sz="346" dirty="0" err="1">
                <a:solidFill>
                  <a:srgbClr val="005293"/>
                </a:solidFill>
                <a:latin typeface="TUM Neue Helvetica 55 Regular" pitchFamily="34" charset="0"/>
              </a:rPr>
              <a:t>Gesundheit</a:t>
            </a:r>
            <a:r>
              <a:rPr lang="en-US" sz="346" dirty="0">
                <a:solidFill>
                  <a:srgbClr val="005293"/>
                </a:solidFill>
                <a:latin typeface="TUM Neue Helvetica 55 Regular" pitchFamily="34" charset="0"/>
              </a:rPr>
              <a:t>, 3/2014.</a:t>
            </a:r>
            <a:br>
              <a:rPr lang="en-US" sz="346" dirty="0">
                <a:solidFill>
                  <a:srgbClr val="005293"/>
                </a:solidFill>
                <a:latin typeface="TUM Neue Helvetica 55 Regular" pitchFamily="34" charset="0"/>
              </a:rPr>
            </a:br>
            <a:endParaRPr lang="de-DE" sz="346" dirty="0">
              <a:solidFill>
                <a:srgbClr val="002060"/>
              </a:solidFill>
              <a:latin typeface="Calibri"/>
            </a:endParaRPr>
          </a:p>
          <a:p>
            <a:pPr defTabSz="926469"/>
            <a:endParaRPr lang="de-DE" sz="758" b="1" dirty="0">
              <a:solidFill>
                <a:srgbClr val="002060"/>
              </a:solidFill>
              <a:latin typeface="Calibri"/>
            </a:endParaRPr>
          </a:p>
          <a:p>
            <a:pPr defTabSz="926469"/>
            <a:br>
              <a:rPr lang="de-DE" sz="758" dirty="0">
                <a:solidFill>
                  <a:prstClr val="black"/>
                </a:solidFill>
                <a:latin typeface="Calibri"/>
              </a:rPr>
            </a:br>
            <a:r>
              <a:rPr lang="de-DE" sz="758" dirty="0">
                <a:solidFill>
                  <a:prstClr val="black"/>
                </a:solidFill>
                <a:latin typeface="Calibri"/>
              </a:rPr>
              <a:t>   </a:t>
            </a:r>
            <a:br>
              <a:rPr lang="de-DE" sz="1819" dirty="0">
                <a:solidFill>
                  <a:prstClr val="black"/>
                </a:solidFill>
                <a:latin typeface="Calibri"/>
              </a:rPr>
            </a:br>
            <a:r>
              <a:rPr lang="de-DE" sz="1819" dirty="0">
                <a:solidFill>
                  <a:prstClr val="black"/>
                </a:solidFill>
                <a:latin typeface="Calibri"/>
              </a:rPr>
              <a:t>    </a:t>
            </a:r>
          </a:p>
          <a:p>
            <a:pPr defTabSz="926469"/>
            <a:r>
              <a:rPr lang="de-DE" sz="1819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defTabSz="926469"/>
            <a:endParaRPr lang="de-DE" sz="1819" dirty="0">
              <a:solidFill>
                <a:prstClr val="black"/>
              </a:solidFill>
              <a:latin typeface="Calibri"/>
            </a:endParaRPr>
          </a:p>
          <a:p>
            <a:pPr defTabSz="926469"/>
            <a:endParaRPr lang="de-DE" sz="1819" dirty="0">
              <a:solidFill>
                <a:prstClr val="black"/>
              </a:solidFill>
              <a:latin typeface="Calibri"/>
            </a:endParaRPr>
          </a:p>
          <a:p>
            <a:pPr defTabSz="926469"/>
            <a:endParaRPr lang="de-DE" sz="1819" dirty="0">
              <a:solidFill>
                <a:prstClr val="black"/>
              </a:solidFill>
              <a:latin typeface="Calibri"/>
            </a:endParaRPr>
          </a:p>
          <a:p>
            <a:pPr defTabSz="926469"/>
            <a:endParaRPr lang="de-DE" sz="1819" dirty="0">
              <a:solidFill>
                <a:prstClr val="black"/>
              </a:solidFill>
              <a:latin typeface="Calibri"/>
            </a:endParaRPr>
          </a:p>
          <a:p>
            <a:pPr defTabSz="926469"/>
            <a:endParaRPr lang="de-DE" sz="1819" dirty="0">
              <a:solidFill>
                <a:prstClr val="black"/>
              </a:solidFill>
              <a:latin typeface="Calibri"/>
            </a:endParaRPr>
          </a:p>
          <a:p>
            <a:pPr defTabSz="926469"/>
            <a:endParaRPr lang="de-DE" sz="1819" dirty="0">
              <a:solidFill>
                <a:prstClr val="black"/>
              </a:solidFill>
              <a:latin typeface="Calibri"/>
            </a:endParaRPr>
          </a:p>
          <a:p>
            <a:pPr defTabSz="926469"/>
            <a:endParaRPr lang="de-DE" sz="1819" dirty="0">
              <a:solidFill>
                <a:prstClr val="black"/>
              </a:solidFill>
              <a:latin typeface="Calibri"/>
            </a:endParaRPr>
          </a:p>
          <a:p>
            <a:pPr defTabSz="926469"/>
            <a:endParaRPr lang="de-DE" sz="1819" dirty="0">
              <a:solidFill>
                <a:prstClr val="black"/>
              </a:solidFill>
              <a:latin typeface="Calibri"/>
            </a:endParaRPr>
          </a:p>
          <a:p>
            <a:pPr defTabSz="926469"/>
            <a:r>
              <a:rPr lang="de-DE" sz="1819" dirty="0">
                <a:solidFill>
                  <a:prstClr val="black"/>
                </a:solidFill>
                <a:latin typeface="Calibri"/>
              </a:rPr>
              <a:t>  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1733603" y="1563673"/>
            <a:ext cx="924762" cy="109376"/>
          </a:xfrm>
          <a:prstGeom prst="rect">
            <a:avLst/>
          </a:prstGeom>
          <a:noFill/>
        </p:spPr>
        <p:txBody>
          <a:bodyPr wrap="square" lIns="19163" tIns="9582" rIns="19163" bIns="9582" rtlCol="0">
            <a:spAutoFit/>
          </a:bodyPr>
          <a:lstStyle/>
          <a:p>
            <a:pPr defTabSz="926469"/>
            <a:endParaRPr lang="de-DE" sz="585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9" name="Grafik 48" descr="ProblemsituationHäuslichePflege20022015_000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99218" y="1368115"/>
            <a:ext cx="1263842" cy="1745683"/>
          </a:xfrm>
          <a:prstGeom prst="rect">
            <a:avLst/>
          </a:prstGeom>
        </p:spPr>
      </p:pic>
      <p:pic>
        <p:nvPicPr>
          <p:cNvPr id="50" name="Grafik 49" descr="ProblemsituationHäuslichePflegeA2002201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408480" y="1368114"/>
            <a:ext cx="1279254" cy="1761270"/>
          </a:xfrm>
          <a:prstGeom prst="rect">
            <a:avLst/>
          </a:prstGeom>
        </p:spPr>
      </p:pic>
      <p:pic>
        <p:nvPicPr>
          <p:cNvPr id="51" name="Grafik 50" descr="ProblemsituationHäuslichePflegeA20022015_000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247682" y="1960400"/>
            <a:ext cx="1248429" cy="1694664"/>
          </a:xfrm>
          <a:prstGeom prst="rect">
            <a:avLst/>
          </a:prstGeom>
        </p:spPr>
      </p:pic>
      <p:pic>
        <p:nvPicPr>
          <p:cNvPr id="39" name="Grafik 38" descr="ProblemsituationHäuslichePflegeA24022015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15276" y="3706083"/>
            <a:ext cx="1202191" cy="1694664"/>
          </a:xfrm>
          <a:prstGeom prst="rect">
            <a:avLst/>
          </a:prstGeom>
        </p:spPr>
      </p:pic>
      <p:pic>
        <p:nvPicPr>
          <p:cNvPr id="41" name="Grafik 40" descr="WienGeriatriekongress201505042015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8189" y="1368114"/>
            <a:ext cx="1263879" cy="1698924"/>
          </a:xfrm>
          <a:prstGeom prst="rect">
            <a:avLst/>
          </a:prstGeom>
          <a:solidFill>
            <a:srgbClr val="FFFFCC">
              <a:alpha val="64000"/>
            </a:srgbClr>
          </a:solidFill>
        </p:spPr>
      </p:pic>
      <p:pic>
        <p:nvPicPr>
          <p:cNvPr id="44" name="Grafik 43" descr="WienGeriatriekongress201505042015_0001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543039" y="1368114"/>
            <a:ext cx="1263921" cy="1714511"/>
          </a:xfrm>
          <a:prstGeom prst="rect">
            <a:avLst/>
          </a:prstGeom>
        </p:spPr>
      </p:pic>
      <p:sp>
        <p:nvSpPr>
          <p:cNvPr id="52" name="Rechteck 51"/>
          <p:cNvSpPr/>
          <p:nvPr/>
        </p:nvSpPr>
        <p:spPr>
          <a:xfrm>
            <a:off x="140257" y="3285249"/>
            <a:ext cx="2414444" cy="2655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26469"/>
            <a:r>
              <a:rPr lang="en-US" sz="1126" b="1" u="sng" dirty="0">
                <a:solidFill>
                  <a:srgbClr val="FF0000"/>
                </a:solidFill>
                <a:latin typeface="TUM Neue Helvetica 55 Regular" pitchFamily="34" charset="0"/>
              </a:rPr>
              <a:t>Die Situation </a:t>
            </a:r>
            <a:r>
              <a:rPr lang="en-US" sz="1126" b="1" u="sng" dirty="0" err="1">
                <a:solidFill>
                  <a:srgbClr val="FF0000"/>
                </a:solidFill>
                <a:latin typeface="TUM Neue Helvetica 55 Regular" pitchFamily="34" charset="0"/>
              </a:rPr>
              <a:t>im</a:t>
            </a:r>
            <a:r>
              <a:rPr lang="en-US" sz="1126" b="1" u="sng" dirty="0">
                <a:solidFill>
                  <a:srgbClr val="FF0000"/>
                </a:solidFill>
                <a:latin typeface="TUM Neue Helvetica 55 Regular" pitchFamily="34" charset="0"/>
              </a:rPr>
              <a:t> Landkreis München </a:t>
            </a:r>
            <a:r>
              <a:rPr lang="en-US" sz="1126" b="1" dirty="0">
                <a:solidFill>
                  <a:srgbClr val="FF0000"/>
                </a:solidFill>
                <a:latin typeface="TUM Neue Helvetica 55 Regular" pitchFamily="34" charset="0"/>
              </a:rPr>
              <a:t>:</a:t>
            </a:r>
            <a:endParaRPr lang="de-DE" sz="1126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4" name="Rechteck 53"/>
          <p:cNvSpPr/>
          <p:nvPr/>
        </p:nvSpPr>
        <p:spPr>
          <a:xfrm>
            <a:off x="140257" y="3939880"/>
            <a:ext cx="4816216" cy="26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26469"/>
            <a:r>
              <a:rPr lang="en-US" sz="1126" b="1" u="sng" dirty="0" err="1">
                <a:solidFill>
                  <a:srgbClr val="FF0000"/>
                </a:solidFill>
                <a:latin typeface="TUM Neue Helvetica 55 Regular" pitchFamily="34" charset="0"/>
              </a:rPr>
              <a:t>Wie</a:t>
            </a:r>
            <a:r>
              <a:rPr lang="en-US" sz="1126" b="1" u="sng" dirty="0">
                <a:solidFill>
                  <a:srgbClr val="FF0000"/>
                </a:solidFill>
                <a:latin typeface="TUM Neue Helvetica 55 Regular" pitchFamily="34" charset="0"/>
              </a:rPr>
              <a:t> </a:t>
            </a:r>
            <a:r>
              <a:rPr lang="en-US" sz="1126" b="1" u="sng" dirty="0" err="1">
                <a:solidFill>
                  <a:srgbClr val="FF0000"/>
                </a:solidFill>
                <a:latin typeface="TUM Neue Helvetica 55 Regular" pitchFamily="34" charset="0"/>
              </a:rPr>
              <a:t>ist</a:t>
            </a:r>
            <a:r>
              <a:rPr lang="en-US" sz="1126" b="1" u="sng" dirty="0">
                <a:solidFill>
                  <a:srgbClr val="FF0000"/>
                </a:solidFill>
                <a:latin typeface="TUM Neue Helvetica 55 Regular" pitchFamily="34" charset="0"/>
              </a:rPr>
              <a:t> die Situation in </a:t>
            </a:r>
            <a:r>
              <a:rPr lang="en-US" sz="1126" b="1" u="sng" dirty="0" err="1">
                <a:solidFill>
                  <a:srgbClr val="FF0000"/>
                </a:solidFill>
                <a:latin typeface="TUM Neue Helvetica 55 Regular" pitchFamily="34" charset="0"/>
              </a:rPr>
              <a:t>Unterschleißheim</a:t>
            </a:r>
            <a:r>
              <a:rPr lang="en-US" sz="1126" b="1" u="sng" dirty="0">
                <a:solidFill>
                  <a:srgbClr val="FF0000"/>
                </a:solidFill>
                <a:latin typeface="TUM Neue Helvetica 55 Regular" pitchFamily="34" charset="0"/>
              </a:rPr>
              <a:t> </a:t>
            </a:r>
            <a:r>
              <a:rPr lang="en-US" sz="1126" b="1" dirty="0">
                <a:solidFill>
                  <a:srgbClr val="FF0000"/>
                </a:solidFill>
                <a:latin typeface="TUM Neue Helvetica 55 Regular" pitchFamily="34" charset="0"/>
              </a:rPr>
              <a:t>?</a:t>
            </a:r>
            <a:endParaRPr lang="de-DE" sz="1126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5" name="Rechteck 54"/>
          <p:cNvSpPr/>
          <p:nvPr/>
        </p:nvSpPr>
        <p:spPr>
          <a:xfrm>
            <a:off x="218168" y="4206164"/>
            <a:ext cx="6639832" cy="53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26469"/>
            <a:r>
              <a:rPr lang="de-DE" sz="758" dirty="0">
                <a:solidFill>
                  <a:srgbClr val="002060"/>
                </a:solidFill>
                <a:latin typeface="Calibri"/>
              </a:rPr>
              <a:t>-  In </a:t>
            </a:r>
            <a:r>
              <a:rPr lang="de-DE" sz="758" b="1" dirty="0">
                <a:solidFill>
                  <a:srgbClr val="002060"/>
                </a:solidFill>
                <a:latin typeface="Calibri"/>
              </a:rPr>
              <a:t>Unterschleißheim  </a:t>
            </a:r>
            <a:r>
              <a:rPr lang="de-DE" sz="758" dirty="0">
                <a:solidFill>
                  <a:srgbClr val="002060"/>
                </a:solidFill>
                <a:latin typeface="Calibri"/>
              </a:rPr>
              <a:t>ist derzeit </a:t>
            </a:r>
            <a:r>
              <a:rPr lang="de-DE" sz="758" b="1" dirty="0">
                <a:solidFill>
                  <a:srgbClr val="002060"/>
                </a:solidFill>
                <a:latin typeface="Calibri"/>
              </a:rPr>
              <a:t>fast </a:t>
            </a:r>
            <a:r>
              <a:rPr lang="de-DE" sz="758" b="1" dirty="0">
                <a:solidFill>
                  <a:srgbClr val="FF0000"/>
                </a:solidFill>
                <a:latin typeface="Calibri"/>
              </a:rPr>
              <a:t>jeder Vierte über 60 Jahre </a:t>
            </a:r>
            <a:r>
              <a:rPr lang="de-DE" sz="758" b="1" dirty="0">
                <a:solidFill>
                  <a:srgbClr val="002060"/>
                </a:solidFill>
                <a:latin typeface="Calibri"/>
              </a:rPr>
              <a:t>alt</a:t>
            </a:r>
            <a:r>
              <a:rPr lang="de-DE" sz="758" dirty="0">
                <a:solidFill>
                  <a:srgbClr val="002060"/>
                </a:solidFill>
                <a:latin typeface="Calibri"/>
              </a:rPr>
              <a:t>, rund </a:t>
            </a:r>
            <a:r>
              <a:rPr lang="de-DE" sz="758" b="1" dirty="0">
                <a:solidFill>
                  <a:srgbClr val="FF0000"/>
                </a:solidFill>
                <a:latin typeface="Calibri"/>
              </a:rPr>
              <a:t>5000 </a:t>
            </a:r>
            <a:r>
              <a:rPr lang="de-DE" sz="758" b="1" dirty="0" err="1">
                <a:solidFill>
                  <a:srgbClr val="FF0000"/>
                </a:solidFill>
                <a:latin typeface="Calibri"/>
              </a:rPr>
              <a:t>Einw</a:t>
            </a:r>
            <a:r>
              <a:rPr lang="de-DE" sz="758" b="1" dirty="0">
                <a:solidFill>
                  <a:srgbClr val="FF0000"/>
                </a:solidFill>
                <a:latin typeface="Calibri"/>
              </a:rPr>
              <a:t>. sind über 65 Jahre alt. </a:t>
            </a:r>
            <a:br>
              <a:rPr lang="de-DE" sz="758" b="1" dirty="0">
                <a:solidFill>
                  <a:srgbClr val="FF0000"/>
                </a:solidFill>
                <a:latin typeface="Calibri"/>
              </a:rPr>
            </a:br>
            <a:r>
              <a:rPr lang="de-DE" sz="758" b="1" dirty="0">
                <a:solidFill>
                  <a:srgbClr val="FF0000"/>
                </a:solidFill>
                <a:latin typeface="Calibri"/>
              </a:rPr>
              <a:t>                                                          </a:t>
            </a:r>
            <a:endParaRPr lang="de-DE" sz="758" b="1" dirty="0">
              <a:solidFill>
                <a:srgbClr val="002060"/>
              </a:solidFill>
              <a:latin typeface="Calibri"/>
            </a:endParaRPr>
          </a:p>
          <a:p>
            <a:pPr defTabSz="926469"/>
            <a:r>
              <a:rPr lang="de-DE" sz="758" dirty="0">
                <a:solidFill>
                  <a:srgbClr val="002060"/>
                </a:solidFill>
                <a:latin typeface="Calibri"/>
              </a:rPr>
              <a:t> </a:t>
            </a:r>
          </a:p>
          <a:p>
            <a:pPr defTabSz="926469"/>
            <a:br>
              <a:rPr lang="de-DE" sz="758" dirty="0">
                <a:solidFill>
                  <a:srgbClr val="002060"/>
                </a:solidFill>
                <a:latin typeface="Calibri"/>
              </a:rPr>
            </a:br>
            <a:r>
              <a:rPr lang="de-DE" sz="758" dirty="0">
                <a:solidFill>
                  <a:srgbClr val="002060"/>
                </a:solidFill>
                <a:latin typeface="Calibri"/>
              </a:rPr>
              <a:t>-  </a:t>
            </a:r>
            <a:r>
              <a:rPr lang="de-DE" sz="758" b="1" dirty="0">
                <a:solidFill>
                  <a:srgbClr val="002060"/>
                </a:solidFill>
                <a:latin typeface="Calibri"/>
              </a:rPr>
              <a:t>In den nächsten  Jahren </a:t>
            </a:r>
            <a:r>
              <a:rPr lang="de-DE" sz="758" dirty="0">
                <a:solidFill>
                  <a:srgbClr val="002060"/>
                </a:solidFill>
                <a:latin typeface="Calibri"/>
              </a:rPr>
              <a:t>bis 2029                                                             </a:t>
            </a:r>
            <a:br>
              <a:rPr lang="de-DE" sz="758" dirty="0">
                <a:solidFill>
                  <a:srgbClr val="002060"/>
                </a:solidFill>
                <a:latin typeface="Calibri"/>
              </a:rPr>
            </a:br>
            <a:r>
              <a:rPr lang="de-DE" sz="758" dirty="0">
                <a:solidFill>
                  <a:srgbClr val="002060"/>
                </a:solidFill>
                <a:latin typeface="Calibri"/>
              </a:rPr>
              <a:t>    wird </a:t>
            </a:r>
            <a:r>
              <a:rPr lang="de-DE" sz="758" b="1" dirty="0">
                <a:solidFill>
                  <a:srgbClr val="002060"/>
                </a:solidFill>
                <a:latin typeface="Calibri"/>
              </a:rPr>
              <a:t>der Anteil der  </a:t>
            </a:r>
            <a:r>
              <a:rPr lang="de-DE" sz="758" b="1" dirty="0">
                <a:solidFill>
                  <a:srgbClr val="FF0000"/>
                </a:solidFill>
                <a:latin typeface="Calibri"/>
              </a:rPr>
              <a:t>- besonders                                                                   </a:t>
            </a:r>
            <a:br>
              <a:rPr lang="de-DE" sz="758" b="1" dirty="0">
                <a:solidFill>
                  <a:srgbClr val="FF0000"/>
                </a:solidFill>
                <a:latin typeface="Calibri"/>
              </a:rPr>
            </a:br>
            <a:r>
              <a:rPr lang="de-DE" sz="758" b="1" dirty="0">
                <a:solidFill>
                  <a:srgbClr val="FF0000"/>
                </a:solidFill>
                <a:latin typeface="Calibri"/>
              </a:rPr>
              <a:t>    demenzgefährdeten - </a:t>
            </a:r>
            <a:r>
              <a:rPr lang="de-DE" sz="758" b="1" dirty="0">
                <a:solidFill>
                  <a:srgbClr val="002060"/>
                </a:solidFill>
                <a:latin typeface="Calibri"/>
              </a:rPr>
              <a:t>über 75jährigen </a:t>
            </a:r>
          </a:p>
          <a:p>
            <a:pPr defTabSz="926469"/>
            <a:r>
              <a:rPr lang="de-DE" sz="758" b="1" dirty="0">
                <a:solidFill>
                  <a:srgbClr val="FF0000"/>
                </a:solidFill>
                <a:latin typeface="Calibri"/>
              </a:rPr>
              <a:t>    </a:t>
            </a:r>
            <a:r>
              <a:rPr lang="de-DE" sz="758" dirty="0">
                <a:solidFill>
                  <a:srgbClr val="002060"/>
                </a:solidFill>
                <a:latin typeface="Calibri"/>
              </a:rPr>
              <a:t>um fast </a:t>
            </a:r>
            <a:r>
              <a:rPr lang="de-DE" sz="758" b="1" dirty="0">
                <a:solidFill>
                  <a:srgbClr val="FF0000"/>
                </a:solidFill>
                <a:latin typeface="Calibri"/>
              </a:rPr>
              <a:t>130 % (!) </a:t>
            </a:r>
            <a:r>
              <a:rPr lang="de-DE" sz="758" dirty="0">
                <a:solidFill>
                  <a:srgbClr val="002060"/>
                </a:solidFill>
                <a:latin typeface="Calibri"/>
              </a:rPr>
              <a:t>zunehmen</a:t>
            </a:r>
            <a:r>
              <a:rPr lang="de-DE" sz="758" b="1" dirty="0">
                <a:solidFill>
                  <a:srgbClr val="002060"/>
                </a:solidFill>
                <a:latin typeface="Calibri"/>
              </a:rPr>
              <a:t> :</a:t>
            </a:r>
          </a:p>
          <a:p>
            <a:pPr defTabSz="926469"/>
            <a:r>
              <a:rPr lang="en-US" sz="346" dirty="0">
                <a:solidFill>
                  <a:srgbClr val="005293"/>
                </a:solidFill>
                <a:latin typeface="TUM Neue Helvetica 55 Regular"/>
              </a:rPr>
              <a:t>        </a:t>
            </a:r>
            <a:r>
              <a:rPr lang="en-US" sz="346" dirty="0" err="1">
                <a:solidFill>
                  <a:srgbClr val="005293"/>
                </a:solidFill>
                <a:latin typeface="TUM Neue Helvetica 55 Regular"/>
              </a:rPr>
              <a:t>Quelle</a:t>
            </a:r>
            <a:r>
              <a:rPr lang="en-US" sz="346" dirty="0">
                <a:solidFill>
                  <a:srgbClr val="005293"/>
                </a:solidFill>
                <a:latin typeface="TUM Neue Helvetica 55 Regular"/>
              </a:rPr>
              <a:t>: </a:t>
            </a:r>
            <a:r>
              <a:rPr lang="en-US" sz="346" dirty="0" err="1">
                <a:solidFill>
                  <a:srgbClr val="005293"/>
                </a:solidFill>
                <a:latin typeface="TUM Neue Helvetica 55 Regular"/>
              </a:rPr>
              <a:t>Beiträge</a:t>
            </a:r>
            <a:r>
              <a:rPr lang="en-US" sz="346" dirty="0">
                <a:solidFill>
                  <a:srgbClr val="005293"/>
                </a:solidFill>
                <a:latin typeface="TUM Neue Helvetica 55 Regular"/>
              </a:rPr>
              <a:t> </a:t>
            </a:r>
            <a:r>
              <a:rPr lang="en-US" sz="346" dirty="0" err="1">
                <a:solidFill>
                  <a:srgbClr val="005293"/>
                </a:solidFill>
                <a:latin typeface="TUM Neue Helvetica 55 Regular"/>
              </a:rPr>
              <a:t>zur</a:t>
            </a:r>
            <a:r>
              <a:rPr lang="en-US" sz="346" dirty="0">
                <a:solidFill>
                  <a:srgbClr val="005293"/>
                </a:solidFill>
                <a:latin typeface="TUM Neue Helvetica 55 Regular"/>
              </a:rPr>
              <a:t> </a:t>
            </a:r>
            <a:r>
              <a:rPr lang="en-US" sz="346" dirty="0" err="1">
                <a:solidFill>
                  <a:srgbClr val="005293"/>
                </a:solidFill>
                <a:latin typeface="TUM Neue Helvetica 55 Regular"/>
              </a:rPr>
              <a:t>Statistik</a:t>
            </a:r>
            <a:r>
              <a:rPr lang="en-US" sz="346" dirty="0">
                <a:solidFill>
                  <a:srgbClr val="005293"/>
                </a:solidFill>
                <a:latin typeface="TUM Neue Helvetica 55 Regular"/>
              </a:rPr>
              <a:t> </a:t>
            </a:r>
            <a:r>
              <a:rPr lang="en-US" sz="346" dirty="0" err="1">
                <a:solidFill>
                  <a:srgbClr val="005293"/>
                </a:solidFill>
                <a:latin typeface="TUM Neue Helvetica 55 Regular"/>
              </a:rPr>
              <a:t>Bayerns</a:t>
            </a:r>
            <a:r>
              <a:rPr lang="en-US" sz="346" dirty="0">
                <a:solidFill>
                  <a:srgbClr val="005293"/>
                </a:solidFill>
                <a:latin typeface="TUM Neue Helvetica 55 Regular"/>
              </a:rPr>
              <a:t>, </a:t>
            </a:r>
            <a:r>
              <a:rPr lang="en-US" sz="346" dirty="0" err="1">
                <a:solidFill>
                  <a:srgbClr val="005293"/>
                </a:solidFill>
                <a:latin typeface="TUM Neue Helvetica 55 Regular"/>
              </a:rPr>
              <a:t>Bayer.Landesamt</a:t>
            </a:r>
            <a:r>
              <a:rPr lang="en-US" sz="346" dirty="0">
                <a:solidFill>
                  <a:srgbClr val="005293"/>
                </a:solidFill>
                <a:latin typeface="TUM Neue Helvetica 55 Regular"/>
              </a:rPr>
              <a:t> </a:t>
            </a:r>
            <a:r>
              <a:rPr lang="en-US" sz="346" dirty="0" err="1">
                <a:solidFill>
                  <a:srgbClr val="005293"/>
                </a:solidFill>
                <a:latin typeface="TUM Neue Helvetica 55 Regular"/>
              </a:rPr>
              <a:t>für</a:t>
            </a:r>
            <a:r>
              <a:rPr lang="en-US" sz="346" dirty="0">
                <a:solidFill>
                  <a:srgbClr val="005293"/>
                </a:solidFill>
                <a:latin typeface="TUM Neue Helvetica 55 Regular"/>
              </a:rPr>
              <a:t>  </a:t>
            </a:r>
            <a:r>
              <a:rPr lang="en-US" sz="346" dirty="0" err="1">
                <a:solidFill>
                  <a:srgbClr val="005293"/>
                </a:solidFill>
                <a:latin typeface="TUM Neue Helvetica 55 Regular"/>
              </a:rPr>
              <a:t>Statistik</a:t>
            </a:r>
            <a:r>
              <a:rPr lang="en-US" sz="346" dirty="0">
                <a:solidFill>
                  <a:srgbClr val="005293"/>
                </a:solidFill>
                <a:latin typeface="TUM Neue Helvetica 55 Regular"/>
              </a:rPr>
              <a:t>, Heft 541</a:t>
            </a:r>
            <a:endParaRPr lang="de-DE" sz="346" b="1" dirty="0">
              <a:solidFill>
                <a:srgbClr val="002060"/>
              </a:solidFill>
              <a:latin typeface="TUM Neue Helvetica 55 Regular"/>
            </a:endParaRPr>
          </a:p>
          <a:p>
            <a:pPr defTabSz="926469"/>
            <a:br>
              <a:rPr lang="de-DE" sz="758" b="1" dirty="0">
                <a:solidFill>
                  <a:srgbClr val="002060"/>
                </a:solidFill>
                <a:latin typeface="Calibri"/>
              </a:rPr>
            </a:br>
            <a:endParaRPr lang="en-US" sz="758" dirty="0">
              <a:solidFill>
                <a:srgbClr val="005293"/>
              </a:solidFill>
              <a:latin typeface="Calibri"/>
            </a:endParaRPr>
          </a:p>
          <a:p>
            <a:pPr defTabSz="926469"/>
            <a:br>
              <a:rPr lang="en-US" sz="758" dirty="0">
                <a:solidFill>
                  <a:srgbClr val="005293"/>
                </a:solidFill>
                <a:latin typeface="Calibri"/>
              </a:rPr>
            </a:br>
            <a:br>
              <a:rPr lang="en-US" sz="758" dirty="0">
                <a:solidFill>
                  <a:srgbClr val="005293"/>
                </a:solidFill>
                <a:latin typeface="Calibri"/>
              </a:rPr>
            </a:br>
            <a:br>
              <a:rPr lang="en-US" sz="346" dirty="0">
                <a:solidFill>
                  <a:srgbClr val="005293"/>
                </a:solidFill>
                <a:latin typeface="TUM Neue Helvetica 55 Regular" pitchFamily="34" charset="0"/>
              </a:rPr>
            </a:br>
            <a:r>
              <a:rPr lang="en-US" sz="758" dirty="0">
                <a:solidFill>
                  <a:srgbClr val="005293"/>
                </a:solidFill>
                <a:latin typeface="Calibri"/>
              </a:rPr>
              <a:t>-  Die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Zahl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der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Demenzerkrankungen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 in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Unterschleißheim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wird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derzeit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auf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eineGrößen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-</a:t>
            </a:r>
            <a:br>
              <a:rPr lang="en-US" sz="758" dirty="0">
                <a:solidFill>
                  <a:srgbClr val="005293"/>
                </a:solidFill>
                <a:latin typeface="Calibri"/>
              </a:rPr>
            </a:br>
            <a:r>
              <a:rPr lang="en-US" sz="758" dirty="0">
                <a:solidFill>
                  <a:srgbClr val="005293"/>
                </a:solidFill>
                <a:latin typeface="Calibri"/>
              </a:rPr>
              <a:t>    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ordnung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von </a:t>
            </a:r>
            <a:r>
              <a:rPr lang="en-US" sz="758" b="1" dirty="0">
                <a:solidFill>
                  <a:srgbClr val="FF0000"/>
                </a:solidFill>
                <a:latin typeface="Calibri"/>
              </a:rPr>
              <a:t>ca. 440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geschätzt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,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bis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zum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Jahr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2029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wird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sie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auf fast </a:t>
            </a:r>
            <a:r>
              <a:rPr lang="en-US" sz="758" b="1" dirty="0">
                <a:solidFill>
                  <a:srgbClr val="FF0000"/>
                </a:solidFill>
                <a:latin typeface="Calibri"/>
              </a:rPr>
              <a:t>600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ansteigen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,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wenn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kein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br>
              <a:rPr lang="en-US" sz="758" dirty="0">
                <a:solidFill>
                  <a:srgbClr val="005293"/>
                </a:solidFill>
                <a:latin typeface="Calibri"/>
              </a:rPr>
            </a:br>
            <a:r>
              <a:rPr lang="en-US" sz="758" dirty="0">
                <a:solidFill>
                  <a:srgbClr val="005293"/>
                </a:solidFill>
                <a:latin typeface="Calibri"/>
              </a:rPr>
              <a:t>    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Durchbruch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in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Prävention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und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Therapie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gelingt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:</a:t>
            </a:r>
          </a:p>
          <a:p>
            <a:pPr defTabSz="926469"/>
            <a:endParaRPr lang="en-US" sz="758" dirty="0">
              <a:solidFill>
                <a:srgbClr val="005293"/>
              </a:solidFill>
              <a:latin typeface="Calibri"/>
            </a:endParaRPr>
          </a:p>
          <a:p>
            <a:pPr defTabSz="926469"/>
            <a:endParaRPr lang="en-US" sz="758" dirty="0">
              <a:solidFill>
                <a:srgbClr val="005293"/>
              </a:solidFill>
              <a:latin typeface="Calibri"/>
            </a:endParaRPr>
          </a:p>
          <a:p>
            <a:pPr defTabSz="926469"/>
            <a:br>
              <a:rPr lang="en-US" sz="758" dirty="0">
                <a:solidFill>
                  <a:srgbClr val="005293"/>
                </a:solidFill>
                <a:latin typeface="Calibri"/>
              </a:rPr>
            </a:br>
            <a:r>
              <a:rPr lang="en-US" sz="758" dirty="0">
                <a:solidFill>
                  <a:srgbClr val="005293"/>
                </a:solidFill>
                <a:latin typeface="Calibri"/>
              </a:rPr>
              <a:t>-  Die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Demenzwelle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ist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bereits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im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Anrollen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 :</a:t>
            </a:r>
            <a:br>
              <a:rPr lang="en-US" sz="758" b="1" dirty="0">
                <a:solidFill>
                  <a:srgbClr val="005293"/>
                </a:solidFill>
                <a:latin typeface="Calibri"/>
              </a:rPr>
            </a:br>
            <a:br>
              <a:rPr lang="en-US" sz="758" b="1" dirty="0">
                <a:solidFill>
                  <a:srgbClr val="005293"/>
                </a:solidFill>
                <a:latin typeface="Calibri"/>
              </a:rPr>
            </a:br>
            <a:br>
              <a:rPr lang="en-US" sz="758" b="1" dirty="0">
                <a:solidFill>
                  <a:srgbClr val="005293"/>
                </a:solidFill>
                <a:latin typeface="Calibri"/>
              </a:rPr>
            </a:br>
            <a:endParaRPr lang="en-US" sz="758" b="1" dirty="0">
              <a:solidFill>
                <a:srgbClr val="005293"/>
              </a:solidFill>
              <a:latin typeface="Calibri"/>
            </a:endParaRPr>
          </a:p>
          <a:p>
            <a:pPr defTabSz="926469"/>
            <a:r>
              <a:rPr lang="en-US" sz="758" b="1" dirty="0">
                <a:solidFill>
                  <a:srgbClr val="005293"/>
                </a:solidFill>
                <a:latin typeface="Calibri"/>
              </a:rPr>
              <a:t>                                                                                                                                                                                                      </a:t>
            </a:r>
          </a:p>
          <a:p>
            <a:pPr defTabSz="926469"/>
            <a:endParaRPr lang="en-US" sz="758" b="1" dirty="0">
              <a:solidFill>
                <a:srgbClr val="005293"/>
              </a:solidFill>
              <a:latin typeface="Calibri"/>
            </a:endParaRPr>
          </a:p>
          <a:p>
            <a:pPr defTabSz="926469"/>
            <a:endParaRPr lang="en-US" sz="758" b="1" dirty="0">
              <a:solidFill>
                <a:srgbClr val="005293"/>
              </a:solidFill>
              <a:latin typeface="Calibri"/>
            </a:endParaRPr>
          </a:p>
          <a:p>
            <a:pPr defTabSz="926469"/>
            <a:endParaRPr lang="en-US" sz="758" b="1" dirty="0">
              <a:solidFill>
                <a:srgbClr val="005293"/>
              </a:solidFill>
              <a:latin typeface="Calibri"/>
            </a:endParaRPr>
          </a:p>
          <a:p>
            <a:pPr defTabSz="926469"/>
            <a:endParaRPr lang="en-US" sz="758" b="1" dirty="0">
              <a:solidFill>
                <a:srgbClr val="005293"/>
              </a:solidFill>
              <a:latin typeface="Calibri"/>
            </a:endParaRPr>
          </a:p>
          <a:p>
            <a:pPr defTabSz="926469"/>
            <a:endParaRPr lang="en-US" sz="758" b="1" dirty="0">
              <a:solidFill>
                <a:srgbClr val="005293"/>
              </a:solidFill>
              <a:latin typeface="Calibri"/>
            </a:endParaRPr>
          </a:p>
          <a:p>
            <a:pPr defTabSz="926469"/>
            <a:endParaRPr lang="en-US" sz="758" b="1" dirty="0">
              <a:solidFill>
                <a:srgbClr val="005293"/>
              </a:solidFill>
              <a:latin typeface="Calibri"/>
            </a:endParaRPr>
          </a:p>
          <a:p>
            <a:pPr defTabSz="926469"/>
            <a:br>
              <a:rPr lang="en-US" sz="758" dirty="0">
                <a:solidFill>
                  <a:srgbClr val="005293"/>
                </a:solidFill>
                <a:latin typeface="Calibri"/>
              </a:rPr>
            </a:br>
            <a:br>
              <a:rPr lang="en-US" sz="758" dirty="0">
                <a:solidFill>
                  <a:srgbClr val="005293"/>
                </a:solidFill>
                <a:latin typeface="Calibri"/>
              </a:rPr>
            </a:br>
            <a:br>
              <a:rPr lang="en-US" sz="758" dirty="0">
                <a:solidFill>
                  <a:srgbClr val="005293"/>
                </a:solidFill>
                <a:latin typeface="Calibri"/>
              </a:rPr>
            </a:br>
            <a:r>
              <a:rPr lang="en-US" sz="758" dirty="0">
                <a:solidFill>
                  <a:srgbClr val="005293"/>
                </a:solidFill>
                <a:latin typeface="Calibri"/>
              </a:rPr>
              <a:t>                                    </a:t>
            </a:r>
            <a:r>
              <a:rPr lang="en-US" sz="346" dirty="0">
                <a:solidFill>
                  <a:srgbClr val="005293"/>
                </a:solidFill>
                <a:latin typeface="TUM Neue Helvetica 55 Regular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br>
              <a:rPr lang="en-US" sz="346" b="1" dirty="0">
                <a:solidFill>
                  <a:srgbClr val="005293"/>
                </a:solidFill>
                <a:latin typeface="TUM Neue Helvetica 55 Regular" pitchFamily="34" charset="0"/>
              </a:rPr>
            </a:br>
            <a:br>
              <a:rPr lang="en-US" sz="346" dirty="0">
                <a:solidFill>
                  <a:srgbClr val="005293"/>
                </a:solidFill>
                <a:latin typeface="TUM Neue Helvetica 55 Regular" pitchFamily="34" charset="0"/>
              </a:rPr>
            </a:br>
            <a:endParaRPr lang="en-US" sz="346" b="1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defTabSz="926469"/>
            <a:endParaRPr lang="en-US" sz="346" b="1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defTabSz="926469"/>
            <a:endParaRPr lang="en-US" sz="346" b="1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defTabSz="926469"/>
            <a:endParaRPr lang="en-US" sz="346" b="1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defTabSz="926469"/>
            <a:endParaRPr lang="en-US" sz="346" b="1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defTabSz="926469"/>
            <a:endParaRPr lang="en-US" sz="346" b="1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defTabSz="926469"/>
            <a:endParaRPr lang="en-US" sz="346" b="1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defTabSz="926469"/>
            <a:endParaRPr lang="en-US" sz="346" b="1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defTabSz="926469"/>
            <a:endParaRPr lang="en-US" sz="346" b="1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defTabSz="926469"/>
            <a:endParaRPr lang="en-US" sz="346" b="1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defTabSz="926469"/>
            <a:endParaRPr lang="en-US" sz="346" b="1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defTabSz="926469"/>
            <a:endParaRPr lang="en-US" sz="346" b="1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defTabSz="926469"/>
            <a:endParaRPr lang="en-US" sz="346" b="1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defTabSz="926469"/>
            <a:endParaRPr lang="en-US" sz="346" b="1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defTabSz="926469"/>
            <a:endParaRPr lang="en-US" sz="346" b="1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defTabSz="926469"/>
            <a:endParaRPr lang="en-US" sz="346" b="1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defTabSz="926469"/>
            <a:endParaRPr lang="en-US" sz="346" b="1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defTabSz="926469"/>
            <a:endParaRPr lang="en-US" sz="346" b="1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defTabSz="926469"/>
            <a:endParaRPr lang="en-US" sz="346" b="1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defTabSz="926469"/>
            <a:endParaRPr lang="en-US" sz="346" b="1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defTabSz="926469"/>
            <a:endParaRPr lang="en-US" sz="346" b="1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defTabSz="926469"/>
            <a:endParaRPr lang="en-US" sz="346" b="1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defTabSz="926469"/>
            <a:endParaRPr lang="en-US" sz="346" b="1" dirty="0">
              <a:solidFill>
                <a:srgbClr val="005293"/>
              </a:solidFill>
              <a:latin typeface="TUM Neue Helvetica 55 Regular" pitchFamily="34" charset="0"/>
            </a:endParaRPr>
          </a:p>
          <a:p>
            <a:pPr defTabSz="926469"/>
            <a:endParaRPr lang="de-DE" sz="346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Grafik 25" descr="StatistikbildUSH Kopie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885941" y="4360715"/>
            <a:ext cx="1209658" cy="966360"/>
          </a:xfrm>
          <a:prstGeom prst="rect">
            <a:avLst/>
          </a:prstGeom>
        </p:spPr>
      </p:pic>
      <p:pic>
        <p:nvPicPr>
          <p:cNvPr id="28" name="Grafik 27" descr="Statistikbild1USH06042015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379774" y="4500992"/>
            <a:ext cx="2298251" cy="1620355"/>
          </a:xfrm>
          <a:prstGeom prst="rect">
            <a:avLst/>
          </a:prstGeom>
        </p:spPr>
      </p:pic>
      <p:pic>
        <p:nvPicPr>
          <p:cNvPr id="34" name="Grafik 33" descr="HäufigkeitDemenzUSH0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7422607" y="7770676"/>
            <a:ext cx="1302316" cy="1932721"/>
          </a:xfrm>
          <a:prstGeom prst="rect">
            <a:avLst/>
          </a:prstGeom>
        </p:spPr>
      </p:pic>
      <p:pic>
        <p:nvPicPr>
          <p:cNvPr id="35" name="Grafik 34" descr="HäufigkeitDemenzUSH0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-1866923" y="-38205"/>
            <a:ext cx="1302316" cy="1932721"/>
          </a:xfrm>
          <a:prstGeom prst="rect">
            <a:avLst/>
          </a:prstGeom>
        </p:spPr>
      </p:pic>
      <p:pic>
        <p:nvPicPr>
          <p:cNvPr id="42" name="Grafik 41" descr="Statistikbild2USH08042015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42881" y="6605165"/>
            <a:ext cx="1901548" cy="1262503"/>
          </a:xfrm>
          <a:prstGeom prst="rect">
            <a:avLst/>
          </a:prstGeom>
        </p:spPr>
      </p:pic>
      <p:pic>
        <p:nvPicPr>
          <p:cNvPr id="45" name="Grafik 44" descr="Statistikbild3USH08042015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431467" y="6605165"/>
            <a:ext cx="1792636" cy="1263877"/>
          </a:xfrm>
          <a:prstGeom prst="rect">
            <a:avLst/>
          </a:prstGeom>
        </p:spPr>
      </p:pic>
      <p:sp>
        <p:nvSpPr>
          <p:cNvPr id="46" name="Rechteck 45"/>
          <p:cNvSpPr/>
          <p:nvPr/>
        </p:nvSpPr>
        <p:spPr>
          <a:xfrm>
            <a:off x="4333015" y="6620751"/>
            <a:ext cx="2041826" cy="792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26469"/>
            <a:r>
              <a:rPr lang="de-DE" sz="758" dirty="0">
                <a:solidFill>
                  <a:srgbClr val="002060"/>
                </a:solidFill>
                <a:latin typeface="Calibri"/>
              </a:rPr>
              <a:t>Die Darstellung  erhebt nicht den Anspruch absoluter wissenschaftlicher Genauigkeit, sondern soll dem Zweck dienen, den </a:t>
            </a:r>
            <a:r>
              <a:rPr lang="de-DE" sz="758" b="1" dirty="0">
                <a:solidFill>
                  <a:srgbClr val="002060"/>
                </a:solidFill>
                <a:latin typeface="Calibri"/>
              </a:rPr>
              <a:t>Trend</a:t>
            </a:r>
            <a:r>
              <a:rPr lang="de-DE" sz="758" dirty="0">
                <a:solidFill>
                  <a:srgbClr val="002060"/>
                </a:solidFill>
                <a:latin typeface="Calibri"/>
              </a:rPr>
              <a:t> und die </a:t>
            </a:r>
            <a:br>
              <a:rPr lang="de-DE" sz="758" dirty="0">
                <a:solidFill>
                  <a:srgbClr val="002060"/>
                </a:solidFill>
                <a:latin typeface="Calibri"/>
              </a:rPr>
            </a:br>
            <a:r>
              <a:rPr lang="de-DE" sz="758" b="1" dirty="0">
                <a:solidFill>
                  <a:srgbClr val="002060"/>
                </a:solidFill>
                <a:latin typeface="Calibri"/>
              </a:rPr>
              <a:t>Größenordnung</a:t>
            </a:r>
            <a:r>
              <a:rPr lang="de-DE" sz="758" dirty="0">
                <a:solidFill>
                  <a:srgbClr val="002060"/>
                </a:solidFill>
                <a:latin typeface="Calibri"/>
              </a:rPr>
              <a:t> der dementiellen Entwicklung zu veranschaulichen.</a:t>
            </a:r>
          </a:p>
        </p:txBody>
      </p:sp>
      <p:sp>
        <p:nvSpPr>
          <p:cNvPr id="48" name="Rechteck 47"/>
          <p:cNvSpPr/>
          <p:nvPr/>
        </p:nvSpPr>
        <p:spPr>
          <a:xfrm>
            <a:off x="140257" y="8163810"/>
            <a:ext cx="6561899" cy="2171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26469"/>
            <a:r>
              <a:rPr lang="en-US" sz="1126" b="1" u="sng" dirty="0">
                <a:solidFill>
                  <a:srgbClr val="FF0000"/>
                </a:solidFill>
                <a:latin typeface="TUM Neue Helvetica 55 Regular" pitchFamily="34" charset="0"/>
              </a:rPr>
              <a:t>Was </a:t>
            </a:r>
            <a:r>
              <a:rPr lang="en-US" sz="1126" b="1" u="sng" dirty="0" err="1">
                <a:solidFill>
                  <a:srgbClr val="FF0000"/>
                </a:solidFill>
                <a:latin typeface="TUM Neue Helvetica 55 Regular" pitchFamily="34" charset="0"/>
              </a:rPr>
              <a:t>ist</a:t>
            </a:r>
            <a:r>
              <a:rPr lang="en-US" sz="1126" b="1" u="sng" dirty="0">
                <a:solidFill>
                  <a:srgbClr val="FF0000"/>
                </a:solidFill>
                <a:latin typeface="TUM Neue Helvetica 55 Regular" pitchFamily="34" charset="0"/>
              </a:rPr>
              <a:t> </a:t>
            </a:r>
            <a:r>
              <a:rPr lang="en-US" sz="1126" b="1" u="sng" dirty="0" err="1">
                <a:solidFill>
                  <a:srgbClr val="FF0000"/>
                </a:solidFill>
                <a:latin typeface="TUM Neue Helvetica 55 Regular" pitchFamily="34" charset="0"/>
              </a:rPr>
              <a:t>zu</a:t>
            </a:r>
            <a:r>
              <a:rPr lang="en-US" sz="1126" b="1" u="sng" dirty="0">
                <a:solidFill>
                  <a:srgbClr val="FF0000"/>
                </a:solidFill>
                <a:latin typeface="TUM Neue Helvetica 55 Regular" pitchFamily="34" charset="0"/>
              </a:rPr>
              <a:t> </a:t>
            </a:r>
            <a:r>
              <a:rPr lang="en-US" sz="1126" b="1" u="sng" dirty="0" err="1">
                <a:solidFill>
                  <a:srgbClr val="FF0000"/>
                </a:solidFill>
                <a:latin typeface="TUM Neue Helvetica 55 Regular" pitchFamily="34" charset="0"/>
              </a:rPr>
              <a:t>tun</a:t>
            </a:r>
            <a:r>
              <a:rPr lang="en-US" sz="1126" b="1" u="sng" dirty="0">
                <a:solidFill>
                  <a:srgbClr val="FF0000"/>
                </a:solidFill>
                <a:latin typeface="TUM Neue Helvetica 55 Regular" pitchFamily="34" charset="0"/>
              </a:rPr>
              <a:t> </a:t>
            </a:r>
            <a:r>
              <a:rPr lang="en-US" sz="1126" b="1" dirty="0">
                <a:solidFill>
                  <a:srgbClr val="FF0000"/>
                </a:solidFill>
                <a:latin typeface="TUM Neue Helvetica 55 Regular" pitchFamily="34" charset="0"/>
              </a:rPr>
              <a:t>?</a:t>
            </a:r>
          </a:p>
          <a:p>
            <a:pPr defTabSz="926469"/>
            <a:endParaRPr lang="en-US" sz="1126" b="1" dirty="0">
              <a:solidFill>
                <a:srgbClr val="FF0000"/>
              </a:solidFill>
              <a:latin typeface="TUM Neue Helvetica 55 Regular" pitchFamily="34" charset="0"/>
            </a:endParaRPr>
          </a:p>
          <a:p>
            <a:pPr defTabSz="926469"/>
            <a:endParaRPr lang="en-US" sz="1126" b="1" dirty="0">
              <a:solidFill>
                <a:srgbClr val="FF0000"/>
              </a:solidFill>
              <a:latin typeface="TUM Neue Helvetica 55 Regular" pitchFamily="34" charset="0"/>
            </a:endParaRPr>
          </a:p>
          <a:p>
            <a:pPr defTabSz="926469"/>
            <a:endParaRPr lang="en-US" sz="1126" b="1" dirty="0">
              <a:solidFill>
                <a:srgbClr val="FF0000"/>
              </a:solidFill>
              <a:latin typeface="TUM Neue Helvetica 55 Regular" pitchFamily="34" charset="0"/>
            </a:endParaRPr>
          </a:p>
          <a:p>
            <a:pPr defTabSz="926469"/>
            <a:endParaRPr lang="en-US" sz="1126" b="1" dirty="0">
              <a:solidFill>
                <a:srgbClr val="FF0000"/>
              </a:solidFill>
              <a:latin typeface="TUM Neue Helvetica 55 Regular" pitchFamily="34" charset="0"/>
            </a:endParaRPr>
          </a:p>
          <a:p>
            <a:pPr defTabSz="926469"/>
            <a:endParaRPr lang="en-US" sz="1126" b="1" dirty="0">
              <a:solidFill>
                <a:srgbClr val="FF0000"/>
              </a:solidFill>
              <a:latin typeface="TUM Neue Helvetica 55 Regular" pitchFamily="34" charset="0"/>
            </a:endParaRPr>
          </a:p>
          <a:p>
            <a:pPr defTabSz="926469"/>
            <a:endParaRPr lang="en-US" sz="1126" b="1" dirty="0">
              <a:solidFill>
                <a:srgbClr val="FF0000"/>
              </a:solidFill>
              <a:latin typeface="TUM Neue Helvetica 55 Regular" pitchFamily="34" charset="0"/>
            </a:endParaRPr>
          </a:p>
          <a:p>
            <a:pPr defTabSz="926469"/>
            <a:endParaRPr lang="en-US" sz="1126" b="1" dirty="0">
              <a:solidFill>
                <a:srgbClr val="FF0000"/>
              </a:solidFill>
              <a:latin typeface="TUM Neue Helvetica 55 Regular" pitchFamily="34" charset="0"/>
            </a:endParaRPr>
          </a:p>
          <a:p>
            <a:pPr defTabSz="926469"/>
            <a:endParaRPr lang="en-US" sz="1126" b="1" dirty="0">
              <a:solidFill>
                <a:srgbClr val="FF0000"/>
              </a:solidFill>
              <a:latin typeface="TUM Neue Helvetica 55 Regular" pitchFamily="34" charset="0"/>
            </a:endParaRPr>
          </a:p>
          <a:p>
            <a:pPr defTabSz="926469"/>
            <a:endParaRPr lang="en-US" sz="1126" b="1" dirty="0">
              <a:solidFill>
                <a:srgbClr val="FF0000"/>
              </a:solidFill>
              <a:latin typeface="TUM Neue Helvetica 55 Regular" pitchFamily="34" charset="0"/>
            </a:endParaRPr>
          </a:p>
          <a:p>
            <a:pPr defTabSz="926469"/>
            <a:endParaRPr lang="en-US" sz="1126" b="1" dirty="0">
              <a:solidFill>
                <a:srgbClr val="FF0000"/>
              </a:solidFill>
              <a:latin typeface="TUM Neue Helvetica 55 Regular" pitchFamily="34" charset="0"/>
            </a:endParaRPr>
          </a:p>
          <a:p>
            <a:pPr defTabSz="926469"/>
            <a:endParaRPr lang="de-DE" sz="1126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6" name="Rechteck 55"/>
          <p:cNvSpPr/>
          <p:nvPr/>
        </p:nvSpPr>
        <p:spPr>
          <a:xfrm>
            <a:off x="171430" y="8397608"/>
            <a:ext cx="6686570" cy="1578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26469"/>
            <a:r>
              <a:rPr lang="en-US" sz="758" dirty="0">
                <a:solidFill>
                  <a:srgbClr val="005293"/>
                </a:solidFill>
                <a:latin typeface="Calibri"/>
              </a:rPr>
              <a:t>Die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Fachwelt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ist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sich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einig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:  Das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Tabuthema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“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Demenz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”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darf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nicht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länger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verdrängt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,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verleugnet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und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totgeschwiegen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werden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!</a:t>
            </a:r>
            <a:r>
              <a:rPr lang="en-US" sz="173" dirty="0">
                <a:solidFill>
                  <a:srgbClr val="005293"/>
                </a:solidFill>
                <a:latin typeface="Calibri"/>
              </a:rPr>
              <a:t> </a:t>
            </a:r>
            <a:br>
              <a:rPr lang="en-US" sz="173" dirty="0">
                <a:solidFill>
                  <a:srgbClr val="005293"/>
                </a:solidFill>
                <a:latin typeface="Calibri"/>
              </a:rPr>
            </a:br>
            <a:r>
              <a:rPr lang="en-US" sz="758" dirty="0">
                <a:solidFill>
                  <a:srgbClr val="005293"/>
                </a:solidFill>
                <a:latin typeface="Calibri"/>
              </a:rPr>
              <a:t>Es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sind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vor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allem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drei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Punkte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wichtig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: </a:t>
            </a:r>
            <a:r>
              <a:rPr lang="en-US" sz="346" dirty="0">
                <a:solidFill>
                  <a:srgbClr val="005293"/>
                </a:solidFill>
                <a:latin typeface="TUM Neue Helvetica 55 Regular"/>
              </a:rPr>
              <a:t>(so </a:t>
            </a:r>
            <a:r>
              <a:rPr lang="en-US" sz="346" dirty="0" err="1">
                <a:solidFill>
                  <a:srgbClr val="005293"/>
                </a:solidFill>
                <a:latin typeface="TUM Neue Helvetica 55 Regular"/>
              </a:rPr>
              <a:t>nachlesbar</a:t>
            </a:r>
            <a:r>
              <a:rPr lang="en-US" sz="346" dirty="0">
                <a:solidFill>
                  <a:srgbClr val="005293"/>
                </a:solidFill>
                <a:latin typeface="TUM Neue Helvetica 55 Regular"/>
              </a:rPr>
              <a:t> </a:t>
            </a:r>
            <a:r>
              <a:rPr lang="en-US" sz="346" dirty="0" err="1">
                <a:solidFill>
                  <a:srgbClr val="005293"/>
                </a:solidFill>
                <a:latin typeface="TUM Neue Helvetica 55 Regular"/>
              </a:rPr>
              <a:t>u.a</a:t>
            </a:r>
            <a:r>
              <a:rPr lang="en-US" sz="346" dirty="0">
                <a:solidFill>
                  <a:srgbClr val="005293"/>
                </a:solidFill>
                <a:latin typeface="TUM Neue Helvetica 55 Regular"/>
              </a:rPr>
              <a:t>. </a:t>
            </a:r>
            <a:r>
              <a:rPr lang="en-US" sz="346" dirty="0" err="1">
                <a:solidFill>
                  <a:srgbClr val="005293"/>
                </a:solidFill>
                <a:latin typeface="TUM Neue Helvetica 55 Regular"/>
              </a:rPr>
              <a:t>auch</a:t>
            </a:r>
            <a:r>
              <a:rPr lang="en-US" sz="346" dirty="0">
                <a:solidFill>
                  <a:srgbClr val="005293"/>
                </a:solidFill>
                <a:latin typeface="TUM Neue Helvetica 55 Regular"/>
              </a:rPr>
              <a:t> </a:t>
            </a:r>
            <a:r>
              <a:rPr lang="en-US" sz="346" dirty="0" err="1">
                <a:solidFill>
                  <a:srgbClr val="005293"/>
                </a:solidFill>
                <a:latin typeface="TUM Neue Helvetica 55 Regular"/>
              </a:rPr>
              <a:t>im</a:t>
            </a:r>
            <a:r>
              <a:rPr lang="en-US" sz="346" dirty="0">
                <a:solidFill>
                  <a:srgbClr val="005293"/>
                </a:solidFill>
                <a:latin typeface="TUM Neue Helvetica 55 Regular"/>
              </a:rPr>
              <a:t> </a:t>
            </a:r>
            <a:r>
              <a:rPr lang="en-US" sz="346" dirty="0" err="1">
                <a:solidFill>
                  <a:srgbClr val="005293"/>
                </a:solidFill>
                <a:latin typeface="TUM Neue Helvetica 55 Regular"/>
              </a:rPr>
              <a:t>Konzept</a:t>
            </a:r>
            <a:r>
              <a:rPr lang="en-US" sz="346" dirty="0">
                <a:solidFill>
                  <a:srgbClr val="005293"/>
                </a:solidFill>
                <a:latin typeface="TUM Neue Helvetica 55 Regular"/>
              </a:rPr>
              <a:t> </a:t>
            </a:r>
            <a:r>
              <a:rPr lang="en-US" sz="346" dirty="0" err="1">
                <a:solidFill>
                  <a:srgbClr val="005293"/>
                </a:solidFill>
                <a:latin typeface="TUM Neue Helvetica 55 Regular"/>
              </a:rPr>
              <a:t>der</a:t>
            </a:r>
            <a:r>
              <a:rPr lang="en-US" sz="346" dirty="0">
                <a:solidFill>
                  <a:srgbClr val="005293"/>
                </a:solidFill>
                <a:latin typeface="TUM Neue Helvetica 55 Regular"/>
              </a:rPr>
              <a:t> </a:t>
            </a:r>
            <a:r>
              <a:rPr lang="en-US" sz="346" b="1" dirty="0">
                <a:solidFill>
                  <a:srgbClr val="005293"/>
                </a:solidFill>
                <a:latin typeface="TUM Neue Helvetica 55 Regular"/>
              </a:rPr>
              <a:t>Bayer. </a:t>
            </a:r>
            <a:r>
              <a:rPr lang="en-US" sz="346" b="1" dirty="0" err="1">
                <a:solidFill>
                  <a:srgbClr val="005293"/>
                </a:solidFill>
                <a:latin typeface="TUM Neue Helvetica 55 Regular"/>
              </a:rPr>
              <a:t>Demenzstrategie</a:t>
            </a:r>
            <a:r>
              <a:rPr lang="en-US" sz="346" b="1" dirty="0">
                <a:solidFill>
                  <a:srgbClr val="005293"/>
                </a:solidFill>
                <a:latin typeface="TUM Neue Helvetica 55 Regular"/>
              </a:rPr>
              <a:t> </a:t>
            </a:r>
            <a:r>
              <a:rPr lang="en-US" sz="346" dirty="0">
                <a:solidFill>
                  <a:srgbClr val="005293"/>
                </a:solidFill>
                <a:latin typeface="TUM Neue Helvetica 55 Regular"/>
              </a:rPr>
              <a:t>und </a:t>
            </a:r>
            <a:r>
              <a:rPr lang="en-US" sz="346" dirty="0" err="1">
                <a:solidFill>
                  <a:srgbClr val="005293"/>
                </a:solidFill>
                <a:latin typeface="TUM Neue Helvetica 55 Regular"/>
              </a:rPr>
              <a:t>im</a:t>
            </a:r>
            <a:r>
              <a:rPr lang="en-US" sz="346" dirty="0">
                <a:solidFill>
                  <a:srgbClr val="005293"/>
                </a:solidFill>
                <a:latin typeface="TUM Neue Helvetica 55 Regular"/>
              </a:rPr>
              <a:t> </a:t>
            </a:r>
            <a:r>
              <a:rPr lang="en-US" sz="346" b="1" dirty="0" err="1">
                <a:solidFill>
                  <a:srgbClr val="005293"/>
                </a:solidFill>
                <a:latin typeface="TUM Neue Helvetica 55 Regular"/>
              </a:rPr>
              <a:t>Seniorenpolitischen</a:t>
            </a:r>
            <a:r>
              <a:rPr lang="en-US" sz="346" b="1" dirty="0">
                <a:solidFill>
                  <a:srgbClr val="005293"/>
                </a:solidFill>
                <a:latin typeface="TUM Neue Helvetica 55 Regular"/>
              </a:rPr>
              <a:t> </a:t>
            </a:r>
            <a:r>
              <a:rPr lang="en-US" sz="346" b="1" dirty="0" err="1">
                <a:solidFill>
                  <a:srgbClr val="005293"/>
                </a:solidFill>
                <a:latin typeface="TUM Neue Helvetica 55 Regular"/>
              </a:rPr>
              <a:t>Gesamtkonzept</a:t>
            </a:r>
            <a:r>
              <a:rPr lang="en-US" sz="346" b="1" dirty="0">
                <a:solidFill>
                  <a:srgbClr val="005293"/>
                </a:solidFill>
                <a:latin typeface="TUM Neue Helvetica 55 Regular"/>
              </a:rPr>
              <a:t> des </a:t>
            </a:r>
            <a:r>
              <a:rPr lang="en-US" sz="346" b="1" dirty="0" err="1">
                <a:solidFill>
                  <a:srgbClr val="005293"/>
                </a:solidFill>
                <a:latin typeface="TUM Neue Helvetica 55 Regular"/>
              </a:rPr>
              <a:t>Landkreises</a:t>
            </a:r>
            <a:r>
              <a:rPr lang="en-US" sz="346" b="1" dirty="0">
                <a:solidFill>
                  <a:srgbClr val="005293"/>
                </a:solidFill>
                <a:latin typeface="TUM Neue Helvetica 55 Regular"/>
              </a:rPr>
              <a:t> München</a:t>
            </a:r>
            <a:r>
              <a:rPr lang="en-US" sz="346" dirty="0">
                <a:solidFill>
                  <a:srgbClr val="005293"/>
                </a:solidFill>
                <a:latin typeface="TUM Neue Helvetica 55 Regular"/>
              </a:rPr>
              <a:t>)</a:t>
            </a:r>
            <a:br>
              <a:rPr lang="en-US" sz="346" dirty="0">
                <a:solidFill>
                  <a:srgbClr val="005293"/>
                </a:solidFill>
                <a:latin typeface="TUM Neue Helvetica 55 Regular"/>
              </a:rPr>
            </a:br>
            <a:br>
              <a:rPr lang="en-US" sz="346" dirty="0">
                <a:solidFill>
                  <a:srgbClr val="005293"/>
                </a:solidFill>
                <a:latin typeface="TUM Neue Helvetica 55 Regular"/>
              </a:rPr>
            </a:br>
            <a:br>
              <a:rPr lang="en-US" sz="346" dirty="0">
                <a:solidFill>
                  <a:srgbClr val="005293"/>
                </a:solidFill>
                <a:latin typeface="TUM Neue Helvetica 55 Regular"/>
              </a:rPr>
            </a:br>
            <a:r>
              <a:rPr lang="en-US" sz="346" dirty="0">
                <a:solidFill>
                  <a:srgbClr val="005293"/>
                </a:solidFill>
                <a:latin typeface="Calibri"/>
              </a:rPr>
              <a:t>   </a:t>
            </a:r>
            <a:r>
              <a:rPr lang="en-US" sz="173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-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Zwar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ist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die Alzheimer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Krankheit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(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derzeit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)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nicht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heilbar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,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trotzdem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ist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Vorbeugung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gegen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und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Entlastung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bei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dementieller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Erkrankung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möglich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 - </a:t>
            </a:r>
            <a:r>
              <a:rPr lang="en-US" sz="758" b="1" dirty="0">
                <a:solidFill>
                  <a:srgbClr val="FF0000"/>
                </a:solidFill>
                <a:latin typeface="Calibri"/>
              </a:rPr>
              <a:t>man </a:t>
            </a:r>
            <a:r>
              <a:rPr lang="en-US" sz="758" b="1" dirty="0" err="1">
                <a:solidFill>
                  <a:srgbClr val="FF0000"/>
                </a:solidFill>
                <a:latin typeface="Calibri"/>
              </a:rPr>
              <a:t>kann</a:t>
            </a:r>
            <a:r>
              <a:rPr lang="en-US" sz="758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FF0000"/>
                </a:solidFill>
                <a:latin typeface="Calibri"/>
              </a:rPr>
              <a:t>etwas</a:t>
            </a:r>
            <a:r>
              <a:rPr lang="en-US" sz="758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FF0000"/>
                </a:solidFill>
                <a:latin typeface="Calibri"/>
              </a:rPr>
              <a:t>tun</a:t>
            </a:r>
            <a:r>
              <a:rPr lang="en-US" sz="758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!</a:t>
            </a:r>
            <a:endParaRPr lang="en-US" sz="758" dirty="0">
              <a:solidFill>
                <a:srgbClr val="005293"/>
              </a:solidFill>
              <a:latin typeface="TUM Neue Helvetica 55 Regular"/>
            </a:endParaRPr>
          </a:p>
          <a:p>
            <a:pPr defTabSz="926469"/>
            <a:r>
              <a:rPr lang="en-US" sz="758" dirty="0">
                <a:solidFill>
                  <a:srgbClr val="005293"/>
                </a:solidFill>
                <a:latin typeface="Calibri"/>
              </a:rPr>
              <a:t>  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-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 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Pflegende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Angehörigen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müssen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mehr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entlastet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werden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,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z.B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.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durch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qualifizierte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Demenzberatung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,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Angehörigen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-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u.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Betreuungsgruppen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,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ehrenamtliche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Helfer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. </a:t>
            </a:r>
            <a:br>
              <a:rPr lang="en-US" sz="758" b="1" dirty="0">
                <a:solidFill>
                  <a:srgbClr val="005293"/>
                </a:solidFill>
                <a:latin typeface="Calibri"/>
              </a:rPr>
            </a:br>
            <a:r>
              <a:rPr lang="en-US" sz="758" b="1" dirty="0">
                <a:solidFill>
                  <a:srgbClr val="005293"/>
                </a:solidFill>
                <a:latin typeface="Calibri"/>
              </a:rPr>
              <a:t>  -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 Es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müssen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mehr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öffentliche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Informations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- und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Aufklärungsveranstaltungen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über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die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Erkrankung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stattfinden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,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damit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das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Thema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Demenz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aus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der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Tabu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-Zone</a:t>
            </a:r>
            <a:br>
              <a:rPr lang="en-US" sz="758" b="1" dirty="0">
                <a:solidFill>
                  <a:srgbClr val="005293"/>
                </a:solidFill>
                <a:latin typeface="Calibri"/>
              </a:rPr>
            </a:br>
            <a:r>
              <a:rPr lang="en-US" sz="758" b="1" dirty="0">
                <a:solidFill>
                  <a:srgbClr val="005293"/>
                </a:solidFill>
                <a:latin typeface="Calibri"/>
              </a:rPr>
              <a:t>   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 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herauskommt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.</a:t>
            </a:r>
            <a:br>
              <a:rPr lang="en-US" sz="758" dirty="0">
                <a:solidFill>
                  <a:srgbClr val="005293"/>
                </a:solidFill>
                <a:latin typeface="Calibri"/>
              </a:rPr>
            </a:br>
            <a:r>
              <a:rPr lang="en-US" sz="758" dirty="0">
                <a:solidFill>
                  <a:srgbClr val="005293"/>
                </a:solidFill>
                <a:latin typeface="Calibri"/>
              </a:rPr>
              <a:t>  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- 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Die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lokalen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Anbieter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von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demenzbezogenen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Hilfsangeboten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müssen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sich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besser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vernetzen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–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z.B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.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durch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den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Aufbau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einer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örtlichen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Internetplattform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zu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ihren</a:t>
            </a:r>
            <a:br>
              <a:rPr lang="en-US" sz="758" dirty="0">
                <a:solidFill>
                  <a:srgbClr val="005293"/>
                </a:solidFill>
                <a:latin typeface="Calibri"/>
              </a:rPr>
            </a:br>
            <a:r>
              <a:rPr lang="en-US" sz="758" dirty="0">
                <a:solidFill>
                  <a:srgbClr val="005293"/>
                </a:solidFill>
                <a:latin typeface="Calibri"/>
              </a:rPr>
              <a:t>     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Angeboten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und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Diensten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- ,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damit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Hilfesuchende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sich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rascher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einen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Überblick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verschaffen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und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sich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b="1" dirty="0" err="1">
                <a:solidFill>
                  <a:srgbClr val="005293"/>
                </a:solidFill>
                <a:latin typeface="Calibri"/>
              </a:rPr>
              <a:t>informieren</a:t>
            </a:r>
            <a:r>
              <a:rPr lang="en-US" sz="758" b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758" dirty="0" err="1">
                <a:solidFill>
                  <a:srgbClr val="005293"/>
                </a:solidFill>
                <a:latin typeface="Calibri"/>
              </a:rPr>
              <a:t>können</a:t>
            </a:r>
            <a:r>
              <a:rPr lang="en-US" sz="758" dirty="0">
                <a:solidFill>
                  <a:srgbClr val="005293"/>
                </a:solidFill>
                <a:latin typeface="Calibri"/>
              </a:rPr>
              <a:t>.</a:t>
            </a:r>
            <a:br>
              <a:rPr lang="en-US" sz="758" dirty="0">
                <a:solidFill>
                  <a:srgbClr val="005293"/>
                </a:solidFill>
                <a:latin typeface="Calibri"/>
              </a:rPr>
            </a:br>
            <a:endParaRPr lang="en-US" sz="758" dirty="0">
              <a:solidFill>
                <a:srgbClr val="005293"/>
              </a:solidFill>
              <a:latin typeface="Calibri"/>
            </a:endParaRPr>
          </a:p>
          <a:p>
            <a:pPr defTabSz="926469"/>
            <a:r>
              <a:rPr lang="en-US" sz="693" i="1" dirty="0" err="1">
                <a:solidFill>
                  <a:srgbClr val="005293"/>
                </a:solidFill>
                <a:latin typeface="Calibri"/>
              </a:rPr>
              <a:t>Verantwortlich</a:t>
            </a:r>
            <a:r>
              <a:rPr lang="en-US" sz="693" i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693" i="1" dirty="0" err="1">
                <a:solidFill>
                  <a:srgbClr val="005293"/>
                </a:solidFill>
                <a:latin typeface="Calibri"/>
              </a:rPr>
              <a:t>für</a:t>
            </a:r>
            <a:r>
              <a:rPr lang="en-US" sz="693" i="1" dirty="0">
                <a:solidFill>
                  <a:srgbClr val="005293"/>
                </a:solidFill>
                <a:latin typeface="Calibri"/>
              </a:rPr>
              <a:t> den </a:t>
            </a:r>
            <a:r>
              <a:rPr lang="en-US" sz="693" i="1" dirty="0" err="1">
                <a:solidFill>
                  <a:srgbClr val="005293"/>
                </a:solidFill>
                <a:latin typeface="Calibri"/>
              </a:rPr>
              <a:t>Inhalt</a:t>
            </a:r>
            <a:r>
              <a:rPr lang="en-US" sz="693" i="1" dirty="0">
                <a:solidFill>
                  <a:srgbClr val="005293"/>
                </a:solidFill>
                <a:latin typeface="Calibri"/>
              </a:rPr>
              <a:t>:  Peter Wagner, </a:t>
            </a:r>
            <a:r>
              <a:rPr lang="en-US" sz="693" i="1" dirty="0" err="1">
                <a:solidFill>
                  <a:srgbClr val="005293"/>
                </a:solidFill>
                <a:latin typeface="Calibri"/>
              </a:rPr>
              <a:t>Gerontologische</a:t>
            </a:r>
            <a:r>
              <a:rPr lang="en-US" sz="693" i="1" dirty="0">
                <a:solidFill>
                  <a:srgbClr val="005293"/>
                </a:solidFill>
                <a:latin typeface="Calibri"/>
              </a:rPr>
              <a:t> </a:t>
            </a:r>
            <a:r>
              <a:rPr lang="en-US" sz="693" i="1" dirty="0" err="1">
                <a:solidFill>
                  <a:srgbClr val="005293"/>
                </a:solidFill>
                <a:latin typeface="Calibri"/>
              </a:rPr>
              <a:t>Seniorenberatung</a:t>
            </a:r>
            <a:r>
              <a:rPr lang="en-US" sz="693" i="1" dirty="0">
                <a:solidFill>
                  <a:srgbClr val="005293"/>
                </a:solidFill>
                <a:latin typeface="Calibri"/>
              </a:rPr>
              <a:t> Online, Valerystr.96, 85716 </a:t>
            </a:r>
            <a:r>
              <a:rPr lang="en-US" sz="693" i="1" dirty="0" err="1">
                <a:solidFill>
                  <a:srgbClr val="005293"/>
                </a:solidFill>
                <a:latin typeface="Calibri"/>
              </a:rPr>
              <a:t>Unterschleißheim</a:t>
            </a:r>
            <a:r>
              <a:rPr lang="en-US" sz="693" i="1" dirty="0">
                <a:solidFill>
                  <a:srgbClr val="005293"/>
                </a:solidFill>
                <a:latin typeface="Calibri"/>
              </a:rPr>
              <a:t>, Tel. 089/321 58 775, www.seniorenberatung-online.de  </a:t>
            </a:r>
            <a:endParaRPr lang="de-DE" sz="693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389641" y="2942347"/>
            <a:ext cx="3428656" cy="478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26469"/>
            <a:r>
              <a:rPr lang="en-US" sz="346" dirty="0">
                <a:solidFill>
                  <a:srgbClr val="005293"/>
                </a:solidFill>
                <a:latin typeface="TUM Neue Helvetica 55 Regular" pitchFamily="34" charset="0"/>
              </a:rPr>
              <a:t>        </a:t>
            </a:r>
            <a:br>
              <a:rPr lang="en-US" sz="346" dirty="0">
                <a:solidFill>
                  <a:srgbClr val="005293"/>
                </a:solidFill>
                <a:latin typeface="TUM Neue Helvetica 55 Regular" pitchFamily="34" charset="0"/>
              </a:rPr>
            </a:br>
            <a:r>
              <a:rPr lang="en-US" sz="260" dirty="0" err="1">
                <a:solidFill>
                  <a:srgbClr val="005293"/>
                </a:solidFill>
                <a:latin typeface="TUM Neue Helvetica 55 Regular" pitchFamily="34" charset="0"/>
              </a:rPr>
              <a:t>Quelle</a:t>
            </a:r>
            <a:r>
              <a:rPr lang="en-US" sz="260" dirty="0">
                <a:solidFill>
                  <a:srgbClr val="005293"/>
                </a:solidFill>
                <a:latin typeface="TUM Neue Helvetica 55 Regular" pitchFamily="34" charset="0"/>
              </a:rPr>
              <a:t>: Alzheimer Europe, EuroCoDe,2013 ; Bickel, 2012 </a:t>
            </a:r>
            <a:r>
              <a:rPr lang="en-US" sz="346" dirty="0">
                <a:solidFill>
                  <a:srgbClr val="005293"/>
                </a:solidFill>
                <a:latin typeface="TUM Neue Helvetica 55 Regular" pitchFamily="34" charset="0"/>
              </a:rPr>
              <a:t>              </a:t>
            </a:r>
            <a:br>
              <a:rPr lang="en-US" sz="1905" dirty="0">
                <a:solidFill>
                  <a:srgbClr val="005293"/>
                </a:solidFill>
                <a:latin typeface="TUM Neue Helvetica 55 Regular" pitchFamily="34" charset="0"/>
              </a:rPr>
            </a:br>
            <a:endParaRPr lang="de-DE" sz="181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Rechteck 52"/>
          <p:cNvSpPr/>
          <p:nvPr/>
        </p:nvSpPr>
        <p:spPr>
          <a:xfrm>
            <a:off x="1730076" y="2973520"/>
            <a:ext cx="3428656" cy="2255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26469"/>
            <a:r>
              <a:rPr lang="en-US" sz="346" dirty="0">
                <a:solidFill>
                  <a:srgbClr val="005293"/>
                </a:solidFill>
                <a:latin typeface="TUM Neue Helvetica 55 Regular" pitchFamily="34" charset="0"/>
              </a:rPr>
              <a:t>         </a:t>
            </a:r>
            <a:br>
              <a:rPr lang="en-US" sz="346" dirty="0">
                <a:solidFill>
                  <a:srgbClr val="005293"/>
                </a:solidFill>
                <a:latin typeface="TUM Neue Helvetica 55 Regular" pitchFamily="34" charset="0"/>
              </a:rPr>
            </a:br>
            <a:r>
              <a:rPr lang="en-US" sz="260" dirty="0" err="1">
                <a:solidFill>
                  <a:srgbClr val="005293"/>
                </a:solidFill>
                <a:latin typeface="TUM Neue Helvetica 55 Regular" pitchFamily="34" charset="0"/>
              </a:rPr>
              <a:t>Quelle</a:t>
            </a:r>
            <a:r>
              <a:rPr lang="en-US" sz="260" dirty="0">
                <a:solidFill>
                  <a:srgbClr val="005293"/>
                </a:solidFill>
                <a:latin typeface="TUM Neue Helvetica 55 Regular" pitchFamily="34" charset="0"/>
              </a:rPr>
              <a:t>: Alzheimer Europe, EuroCoDe,2013; Bickel, 2012</a:t>
            </a:r>
            <a:br>
              <a:rPr lang="en-US" sz="260" dirty="0">
                <a:solidFill>
                  <a:srgbClr val="005293"/>
                </a:solidFill>
                <a:latin typeface="TUM Neue Helvetica 55 Regular" pitchFamily="34" charset="0"/>
              </a:rPr>
            </a:br>
            <a:endParaRPr lang="de-DE" sz="26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8836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Rectangle 19"/>
          <p:cNvSpPr>
            <a:spLocks noChangeArrowheads="1"/>
          </p:cNvSpPr>
          <p:nvPr/>
        </p:nvSpPr>
        <p:spPr bwMode="auto">
          <a:xfrm>
            <a:off x="2478229" y="5821670"/>
            <a:ext cx="4569483" cy="5196997"/>
          </a:xfrm>
          <a:prstGeom prst="rect">
            <a:avLst/>
          </a:prstGeom>
          <a:solidFill>
            <a:srgbClr val="F3F9FF">
              <a:alpha val="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18900" tIns="9449" rIns="18900" bIns="9449" anchor="ctr"/>
          <a:lstStyle/>
          <a:p>
            <a:pPr defTabSz="914226"/>
            <a:endParaRPr lang="en-US" sz="17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4" name="Rectangle 13"/>
          <p:cNvSpPr>
            <a:spLocks noChangeArrowheads="1"/>
          </p:cNvSpPr>
          <p:nvPr/>
        </p:nvSpPr>
        <p:spPr bwMode="auto">
          <a:xfrm>
            <a:off x="0" y="457263"/>
            <a:ext cx="6858000" cy="373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900" tIns="9449" rIns="18900" bIns="9449">
            <a:spAutoFit/>
          </a:bodyPr>
          <a:lstStyle/>
          <a:p>
            <a:pPr algn="ctr" defTabSz="914226">
              <a:lnSpc>
                <a:spcPct val="85000"/>
              </a:lnSpc>
            </a:pPr>
            <a:r>
              <a:rPr lang="de-DE" sz="2201" b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de-DE" sz="2708" b="1" dirty="0">
                <a:solidFill>
                  <a:srgbClr val="FF0000"/>
                </a:solidFill>
                <a:latin typeface="Calibri"/>
              </a:rPr>
              <a:t>I</a:t>
            </a:r>
            <a:r>
              <a:rPr lang="de-DE" sz="2201" b="1" dirty="0">
                <a:solidFill>
                  <a:srgbClr val="0070C0"/>
                </a:solidFill>
                <a:latin typeface="Calibri"/>
              </a:rPr>
              <a:t>nteraktive </a:t>
            </a:r>
            <a:r>
              <a:rPr lang="en-US" sz="2708" b="1" dirty="0" err="1">
                <a:solidFill>
                  <a:srgbClr val="FF0000"/>
                </a:solidFill>
                <a:latin typeface="Calibri"/>
              </a:rPr>
              <a:t>D</a:t>
            </a:r>
            <a:r>
              <a:rPr lang="en-US" sz="2201" b="1" dirty="0" err="1">
                <a:solidFill>
                  <a:srgbClr val="0070C0"/>
                </a:solidFill>
                <a:latin typeface="Calibri"/>
              </a:rPr>
              <a:t>emenzberatung</a:t>
            </a:r>
            <a:r>
              <a:rPr lang="en-US" sz="2201" b="1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sz="2201" b="1" dirty="0" err="1">
                <a:solidFill>
                  <a:srgbClr val="0070C0"/>
                </a:solidFill>
                <a:latin typeface="Calibri"/>
              </a:rPr>
              <a:t>für</a:t>
            </a:r>
            <a:r>
              <a:rPr lang="en-US" sz="2201" b="1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sz="2201" b="1" dirty="0" err="1">
                <a:solidFill>
                  <a:srgbClr val="0070C0"/>
                </a:solidFill>
                <a:latin typeface="Calibri"/>
              </a:rPr>
              <a:t>pflegende</a:t>
            </a:r>
            <a:r>
              <a:rPr lang="en-US" sz="2201" b="1" dirty="0">
                <a:solidFill>
                  <a:srgbClr val="0070C0"/>
                </a:solidFill>
                <a:latin typeface="Calibri"/>
              </a:rPr>
              <a:t> Angehörige</a:t>
            </a:r>
          </a:p>
        </p:txBody>
      </p:sp>
      <p:sp>
        <p:nvSpPr>
          <p:cNvPr id="1035" name="Rectangle 15"/>
          <p:cNvSpPr>
            <a:spLocks noChangeArrowheads="1"/>
          </p:cNvSpPr>
          <p:nvPr/>
        </p:nvSpPr>
        <p:spPr bwMode="auto">
          <a:xfrm>
            <a:off x="1" y="746820"/>
            <a:ext cx="6858000" cy="738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9449" rIns="18900" bIns="9449">
            <a:spAutoFit/>
          </a:bodyPr>
          <a:lstStyle/>
          <a:p>
            <a:pPr defTabSz="914226"/>
            <a:r>
              <a:rPr lang="en-US" sz="1100" dirty="0">
                <a:solidFill>
                  <a:srgbClr val="00B0F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        “</a:t>
            </a:r>
            <a:r>
              <a:rPr lang="en-US" sz="1100" dirty="0" err="1">
                <a:solidFill>
                  <a:srgbClr val="FF000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S</a:t>
            </a:r>
            <a:r>
              <a:rPr lang="en-US" sz="1100" dirty="0" err="1">
                <a:solidFill>
                  <a:srgbClr val="00B0F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eniorenberatung</a:t>
            </a:r>
            <a:r>
              <a:rPr lang="en-US" sz="1100" dirty="0">
                <a:solidFill>
                  <a:srgbClr val="00B0F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solidFill>
                  <a:srgbClr val="FF000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O</a:t>
            </a:r>
            <a:r>
              <a:rPr lang="en-US" sz="1100" dirty="0">
                <a:solidFill>
                  <a:srgbClr val="00B0F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nline”,  P. Wagner (DiplPsych),  Valerystr.96,  D-85716 Unterschleißheim, Tel. </a:t>
            </a:r>
            <a:r>
              <a:rPr lang="en-US" sz="698" dirty="0">
                <a:solidFill>
                  <a:srgbClr val="00B0F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(089) </a:t>
            </a:r>
            <a:r>
              <a:rPr lang="en-US" sz="910" dirty="0">
                <a:solidFill>
                  <a:srgbClr val="00B0F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321 58 775 </a:t>
            </a:r>
          </a:p>
          <a:p>
            <a:pPr algn="ctr" defTabSz="914226"/>
            <a:r>
              <a:rPr lang="en-US" sz="1270" dirty="0">
                <a:solidFill>
                  <a:srgbClr val="FF000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www.seniorenberatung-online.de</a:t>
            </a:r>
            <a:br>
              <a:rPr lang="en-US" sz="1524" dirty="0">
                <a:solidFill>
                  <a:srgbClr val="FF0000"/>
                </a:solidFill>
                <a:latin typeface="Calibri"/>
                <a:ea typeface="Times New Roman" pitchFamily="18" charset="0"/>
                <a:cs typeface="Times New Roman" pitchFamily="18" charset="0"/>
              </a:rPr>
            </a:br>
            <a:br>
              <a:rPr lang="en-US" sz="1397" dirty="0">
                <a:solidFill>
                  <a:srgbClr val="00B0F0"/>
                </a:solidFill>
                <a:latin typeface="Calibri"/>
                <a:ea typeface="Times New Roman" pitchFamily="18" charset="0"/>
                <a:cs typeface="Times New Roman" pitchFamily="18" charset="0"/>
              </a:rPr>
            </a:br>
            <a:endParaRPr lang="en-US" sz="910" dirty="0">
              <a:solidFill>
                <a:srgbClr val="00B0F0"/>
              </a:solidFill>
              <a:latin typeface="Calibri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447825" y="2569912"/>
            <a:ext cx="2711397" cy="295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900" tIns="9449" rIns="18900" bIns="9449">
            <a:spAutoFit/>
          </a:bodyPr>
          <a:lstStyle/>
          <a:p>
            <a:pPr defTabSz="914226">
              <a:spcBef>
                <a:spcPct val="50000"/>
              </a:spcBef>
            </a:pPr>
            <a:endParaRPr lang="en-US"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1" name="Textfeld 460"/>
          <p:cNvSpPr txBox="1"/>
          <p:nvPr/>
        </p:nvSpPr>
        <p:spPr>
          <a:xfrm>
            <a:off x="3305705" y="3179754"/>
            <a:ext cx="38234" cy="295953"/>
          </a:xfrm>
          <a:prstGeom prst="rect">
            <a:avLst/>
          </a:prstGeom>
          <a:noFill/>
        </p:spPr>
        <p:txBody>
          <a:bodyPr wrap="none" lIns="18900" tIns="9449" rIns="18900" bIns="9449" rtlCol="0">
            <a:spAutoFit/>
          </a:bodyPr>
          <a:lstStyle/>
          <a:p>
            <a:pPr defTabSz="914226"/>
            <a:endParaRPr lang="de-DE" sz="17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6" name="Textfeld 465"/>
          <p:cNvSpPr txBox="1"/>
          <p:nvPr/>
        </p:nvSpPr>
        <p:spPr>
          <a:xfrm flipH="1" flipV="1">
            <a:off x="218189" y="3276625"/>
            <a:ext cx="6499554" cy="295953"/>
          </a:xfrm>
          <a:prstGeom prst="rect">
            <a:avLst/>
          </a:prstGeom>
          <a:noFill/>
        </p:spPr>
        <p:txBody>
          <a:bodyPr wrap="square" lIns="18900" tIns="9449" rIns="18900" bIns="9449" rtlCol="0">
            <a:spAutoFit/>
          </a:bodyPr>
          <a:lstStyle/>
          <a:p>
            <a:pPr defTabSz="914226"/>
            <a:r>
              <a:rPr lang="de-DE" sz="1799" dirty="0">
                <a:solidFill>
                  <a:prstClr val="black"/>
                </a:solidFill>
                <a:latin typeface="Calibri"/>
              </a:rPr>
              <a:t>     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 t="9663" r="9489"/>
          <a:stretch>
            <a:fillRect/>
          </a:stretch>
        </p:blipFill>
        <p:spPr bwMode="auto">
          <a:xfrm>
            <a:off x="2072978" y="6004546"/>
            <a:ext cx="4014654" cy="1947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Peter\Pictures\Eigene Scans\Scan_Pic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2981" y="7940000"/>
            <a:ext cx="4438639" cy="1453485"/>
          </a:xfrm>
          <a:prstGeom prst="rect">
            <a:avLst/>
          </a:prstGeom>
          <a:noFill/>
        </p:spPr>
      </p:pic>
      <p:pic>
        <p:nvPicPr>
          <p:cNvPr id="1027" name="Picture 3" descr="C:\Users\Peter\Pictures\Eigene Scans\Scan_Pic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9581" y="7940000"/>
            <a:ext cx="1152354" cy="1468018"/>
          </a:xfrm>
          <a:prstGeom prst="rect">
            <a:avLst/>
          </a:prstGeom>
          <a:noFill/>
        </p:spPr>
      </p:pic>
      <p:sp>
        <p:nvSpPr>
          <p:cNvPr id="21" name="Freihandform 20"/>
          <p:cNvSpPr/>
          <p:nvPr/>
        </p:nvSpPr>
        <p:spPr>
          <a:xfrm>
            <a:off x="4972062" y="6522699"/>
            <a:ext cx="1241745" cy="1794803"/>
          </a:xfrm>
          <a:custGeom>
            <a:avLst/>
            <a:gdLst>
              <a:gd name="connsiteX0" fmla="*/ 5801710 w 5801710"/>
              <a:gd name="connsiteY0" fmla="*/ 8734097 h 8891752"/>
              <a:gd name="connsiteX1" fmla="*/ 5423338 w 5801710"/>
              <a:gd name="connsiteY1" fmla="*/ 8891752 h 8891752"/>
              <a:gd name="connsiteX2" fmla="*/ 5423338 w 5801710"/>
              <a:gd name="connsiteY2" fmla="*/ 8040414 h 8891752"/>
              <a:gd name="connsiteX3" fmla="*/ 3090041 w 5801710"/>
              <a:gd name="connsiteY3" fmla="*/ 3594538 h 8891752"/>
              <a:gd name="connsiteX4" fmla="*/ 1166648 w 5801710"/>
              <a:gd name="connsiteY4" fmla="*/ 1986455 h 8891752"/>
              <a:gd name="connsiteX5" fmla="*/ 662151 w 5801710"/>
              <a:gd name="connsiteY5" fmla="*/ 914400 h 8891752"/>
              <a:gd name="connsiteX6" fmla="*/ 0 w 5801710"/>
              <a:gd name="connsiteY6" fmla="*/ 157655 h 8891752"/>
              <a:gd name="connsiteX7" fmla="*/ 472965 w 5801710"/>
              <a:gd name="connsiteY7" fmla="*/ 0 h 8891752"/>
              <a:gd name="connsiteX8" fmla="*/ 4319751 w 5801710"/>
              <a:gd name="connsiteY8" fmla="*/ 2490952 h 8891752"/>
              <a:gd name="connsiteX9" fmla="*/ 4950372 w 5801710"/>
              <a:gd name="connsiteY9" fmla="*/ 3531476 h 8891752"/>
              <a:gd name="connsiteX10" fmla="*/ 5044965 w 5801710"/>
              <a:gd name="connsiteY10" fmla="*/ 7157545 h 8891752"/>
              <a:gd name="connsiteX11" fmla="*/ 5644055 w 5801710"/>
              <a:gd name="connsiteY11" fmla="*/ 7157545 h 8891752"/>
              <a:gd name="connsiteX12" fmla="*/ 5454869 w 5801710"/>
              <a:gd name="connsiteY12" fmla="*/ 7788166 h 8891752"/>
              <a:gd name="connsiteX13" fmla="*/ 5801710 w 5801710"/>
              <a:gd name="connsiteY13" fmla="*/ 8734097 h 8891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01710" h="8891752">
                <a:moveTo>
                  <a:pt x="5801710" y="8734097"/>
                </a:moveTo>
                <a:lnTo>
                  <a:pt x="5423338" y="8891752"/>
                </a:lnTo>
                <a:lnTo>
                  <a:pt x="5423338" y="8040414"/>
                </a:lnTo>
                <a:lnTo>
                  <a:pt x="3090041" y="3594538"/>
                </a:lnTo>
                <a:lnTo>
                  <a:pt x="1166648" y="1986455"/>
                </a:lnTo>
                <a:lnTo>
                  <a:pt x="662151" y="914400"/>
                </a:lnTo>
                <a:lnTo>
                  <a:pt x="0" y="157655"/>
                </a:lnTo>
                <a:lnTo>
                  <a:pt x="472965" y="0"/>
                </a:lnTo>
                <a:lnTo>
                  <a:pt x="4319751" y="2490952"/>
                </a:lnTo>
                <a:lnTo>
                  <a:pt x="4950372" y="3531476"/>
                </a:lnTo>
                <a:lnTo>
                  <a:pt x="5044965" y="7157545"/>
                </a:lnTo>
                <a:lnTo>
                  <a:pt x="5644055" y="7157545"/>
                </a:lnTo>
                <a:lnTo>
                  <a:pt x="5454869" y="7788166"/>
                </a:lnTo>
                <a:lnTo>
                  <a:pt x="5801710" y="8734097"/>
                </a:lnTo>
                <a:close/>
              </a:path>
            </a:pathLst>
          </a:custGeom>
          <a:solidFill>
            <a:srgbClr val="00B050">
              <a:alpha val="57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900" tIns="9449" rIns="18900" bIns="9449" rtlCol="0" anchor="ctr" anchorCtr="0"/>
          <a:lstStyle/>
          <a:p>
            <a:pPr algn="ctr" defTabSz="914226"/>
            <a:r>
              <a:rPr lang="de-DE" sz="698" dirty="0">
                <a:solidFill>
                  <a:srgbClr val="FFFF00"/>
                </a:solidFill>
                <a:latin typeface="Calibri"/>
              </a:rPr>
              <a:t>                                </a:t>
            </a:r>
            <a:r>
              <a:rPr lang="de-DE" sz="995" b="1" dirty="0" err="1">
                <a:solidFill>
                  <a:srgbClr val="FFFF00"/>
                </a:solidFill>
                <a:latin typeface="Calibri"/>
              </a:rPr>
              <a:t>Hollern</a:t>
            </a:r>
            <a:endParaRPr lang="de-DE" sz="995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23" name="Freihandform 22"/>
          <p:cNvSpPr/>
          <p:nvPr/>
        </p:nvSpPr>
        <p:spPr>
          <a:xfrm>
            <a:off x="4161566" y="6080745"/>
            <a:ext cx="811381" cy="662304"/>
          </a:xfrm>
          <a:custGeom>
            <a:avLst/>
            <a:gdLst>
              <a:gd name="connsiteX0" fmla="*/ 1924050 w 3790950"/>
              <a:gd name="connsiteY0" fmla="*/ 19050 h 3200400"/>
              <a:gd name="connsiteX1" fmla="*/ 0 w 3790950"/>
              <a:gd name="connsiteY1" fmla="*/ 3200400 h 3200400"/>
              <a:gd name="connsiteX2" fmla="*/ 3790950 w 3790950"/>
              <a:gd name="connsiteY2" fmla="*/ 1485900 h 3200400"/>
              <a:gd name="connsiteX3" fmla="*/ 3276600 w 3790950"/>
              <a:gd name="connsiteY3" fmla="*/ 38100 h 3200400"/>
              <a:gd name="connsiteX4" fmla="*/ 2000250 w 3790950"/>
              <a:gd name="connsiteY4" fmla="*/ 0 h 3200400"/>
              <a:gd name="connsiteX5" fmla="*/ 1924050 w 3790950"/>
              <a:gd name="connsiteY5" fmla="*/ 1905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0950" h="3200400">
                <a:moveTo>
                  <a:pt x="1924050" y="19050"/>
                </a:moveTo>
                <a:lnTo>
                  <a:pt x="0" y="3200400"/>
                </a:lnTo>
                <a:lnTo>
                  <a:pt x="3790950" y="1485900"/>
                </a:lnTo>
                <a:lnTo>
                  <a:pt x="3276600" y="38100"/>
                </a:lnTo>
                <a:lnTo>
                  <a:pt x="2000250" y="0"/>
                </a:lnTo>
                <a:lnTo>
                  <a:pt x="1924050" y="19050"/>
                </a:lnTo>
                <a:close/>
              </a:path>
            </a:pathLst>
          </a:custGeom>
          <a:solidFill>
            <a:schemeClr val="bg1">
              <a:lumMod val="65000"/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900" tIns="9449" rIns="18900" bIns="9449" rtlCol="0" anchor="ctr"/>
          <a:lstStyle/>
          <a:p>
            <a:pPr defTabSz="914226"/>
            <a:r>
              <a:rPr lang="de-DE" sz="995" b="1" dirty="0" err="1">
                <a:solidFill>
                  <a:srgbClr val="FFFF00"/>
                </a:solidFill>
                <a:latin typeface="Calibri"/>
              </a:rPr>
              <a:t>Inhauser</a:t>
            </a:r>
            <a:r>
              <a:rPr lang="de-DE" sz="804" b="1" dirty="0">
                <a:solidFill>
                  <a:srgbClr val="FFFF00"/>
                </a:solidFill>
                <a:latin typeface="Calibri"/>
              </a:rPr>
              <a:t> </a:t>
            </a:r>
            <a:br>
              <a:rPr lang="de-DE" sz="804" b="1" dirty="0">
                <a:solidFill>
                  <a:srgbClr val="FFFF00"/>
                </a:solidFill>
                <a:latin typeface="Calibri"/>
              </a:rPr>
            </a:br>
            <a:br>
              <a:rPr lang="de-DE" sz="804" b="1" dirty="0">
                <a:solidFill>
                  <a:srgbClr val="FFFF00"/>
                </a:solidFill>
                <a:latin typeface="Calibri"/>
              </a:rPr>
            </a:br>
            <a:r>
              <a:rPr lang="de-DE" sz="804" b="1" dirty="0">
                <a:solidFill>
                  <a:srgbClr val="FFFF00"/>
                </a:solidFill>
                <a:latin typeface="Calibri"/>
              </a:rPr>
              <a:t>      </a:t>
            </a:r>
            <a:r>
              <a:rPr lang="de-DE" sz="995" b="1" dirty="0">
                <a:solidFill>
                  <a:srgbClr val="FFFF00"/>
                </a:solidFill>
                <a:latin typeface="Calibri"/>
              </a:rPr>
              <a:t>Innhauser</a:t>
            </a:r>
            <a:br>
              <a:rPr lang="de-DE" sz="995" b="1" dirty="0">
                <a:solidFill>
                  <a:srgbClr val="FFFF00"/>
                </a:solidFill>
                <a:latin typeface="Calibri"/>
              </a:rPr>
            </a:br>
            <a:r>
              <a:rPr lang="de-DE" sz="995" b="1" dirty="0">
                <a:solidFill>
                  <a:srgbClr val="FFFF00"/>
                </a:solidFill>
                <a:latin typeface="Calibri"/>
              </a:rPr>
              <a:t> Moos</a:t>
            </a:r>
          </a:p>
        </p:txBody>
      </p:sp>
      <p:sp>
        <p:nvSpPr>
          <p:cNvPr id="25" name="Freihandform 24"/>
          <p:cNvSpPr/>
          <p:nvPr/>
        </p:nvSpPr>
        <p:spPr>
          <a:xfrm>
            <a:off x="1122204" y="7955238"/>
            <a:ext cx="925544" cy="880562"/>
          </a:xfrm>
          <a:custGeom>
            <a:avLst/>
            <a:gdLst>
              <a:gd name="connsiteX0" fmla="*/ 2400300 w 4324350"/>
              <a:gd name="connsiteY0" fmla="*/ 4362450 h 4362450"/>
              <a:gd name="connsiteX1" fmla="*/ 0 w 4324350"/>
              <a:gd name="connsiteY1" fmla="*/ 3505200 h 4362450"/>
              <a:gd name="connsiteX2" fmla="*/ 19050 w 4324350"/>
              <a:gd name="connsiteY2" fmla="*/ 0 h 4362450"/>
              <a:gd name="connsiteX3" fmla="*/ 4305300 w 4324350"/>
              <a:gd name="connsiteY3" fmla="*/ 38100 h 4362450"/>
              <a:gd name="connsiteX4" fmla="*/ 4324350 w 4324350"/>
              <a:gd name="connsiteY4" fmla="*/ 285750 h 4362450"/>
              <a:gd name="connsiteX5" fmla="*/ 2400300 w 4324350"/>
              <a:gd name="connsiteY5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24350" h="4362450">
                <a:moveTo>
                  <a:pt x="2400300" y="4362450"/>
                </a:moveTo>
                <a:lnTo>
                  <a:pt x="0" y="3505200"/>
                </a:lnTo>
                <a:lnTo>
                  <a:pt x="19050" y="0"/>
                </a:lnTo>
                <a:lnTo>
                  <a:pt x="4305300" y="38100"/>
                </a:lnTo>
                <a:lnTo>
                  <a:pt x="4324350" y="285750"/>
                </a:lnTo>
                <a:lnTo>
                  <a:pt x="2400300" y="4362450"/>
                </a:lnTo>
                <a:close/>
              </a:path>
            </a:pathLst>
          </a:custGeom>
          <a:solidFill>
            <a:srgbClr val="FFFF00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900" tIns="9449" rIns="18900" bIns="9449" rtlCol="0" anchor="ctr"/>
          <a:lstStyle/>
          <a:p>
            <a:pPr defTabSz="914226"/>
            <a:r>
              <a:rPr lang="de-DE" sz="995" b="1" dirty="0">
                <a:solidFill>
                  <a:srgbClr val="FF0000"/>
                </a:solidFill>
                <a:latin typeface="Calibri"/>
              </a:rPr>
              <a:t>    </a:t>
            </a:r>
            <a:br>
              <a:rPr lang="de-DE" sz="995" b="1" dirty="0">
                <a:solidFill>
                  <a:srgbClr val="FF0000"/>
                </a:solidFill>
                <a:latin typeface="Calibri"/>
              </a:rPr>
            </a:br>
            <a:br>
              <a:rPr lang="de-DE" sz="995" b="1" dirty="0">
                <a:solidFill>
                  <a:srgbClr val="FF0000"/>
                </a:solidFill>
                <a:latin typeface="Calibri"/>
              </a:rPr>
            </a:br>
            <a:r>
              <a:rPr lang="de-DE" sz="995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de-DE" sz="995" b="1" dirty="0" err="1">
                <a:solidFill>
                  <a:srgbClr val="FF0000"/>
                </a:solidFill>
                <a:latin typeface="Calibri"/>
              </a:rPr>
              <a:t>Riedmoos</a:t>
            </a:r>
            <a:endParaRPr lang="de-DE" sz="995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4" name="Freihandform 33"/>
          <p:cNvSpPr/>
          <p:nvPr/>
        </p:nvSpPr>
        <p:spPr>
          <a:xfrm>
            <a:off x="3896595" y="6995131"/>
            <a:ext cx="2544228" cy="2214863"/>
          </a:xfrm>
          <a:custGeom>
            <a:avLst/>
            <a:gdLst>
              <a:gd name="connsiteX0" fmla="*/ 6665494 w 11887200"/>
              <a:gd name="connsiteY0" fmla="*/ 0 h 10972800"/>
              <a:gd name="connsiteX1" fmla="*/ 4475747 w 11887200"/>
              <a:gd name="connsiteY1" fmla="*/ 1732547 h 10972800"/>
              <a:gd name="connsiteX2" fmla="*/ 2911642 w 11887200"/>
              <a:gd name="connsiteY2" fmla="*/ 3392905 h 10972800"/>
              <a:gd name="connsiteX3" fmla="*/ 0 w 11887200"/>
              <a:gd name="connsiteY3" fmla="*/ 7315200 h 10972800"/>
              <a:gd name="connsiteX4" fmla="*/ 3561347 w 11887200"/>
              <a:gd name="connsiteY4" fmla="*/ 7964905 h 10972800"/>
              <a:gd name="connsiteX5" fmla="*/ 4042610 w 11887200"/>
              <a:gd name="connsiteY5" fmla="*/ 7074568 h 10972800"/>
              <a:gd name="connsiteX6" fmla="*/ 4620126 w 11887200"/>
              <a:gd name="connsiteY6" fmla="*/ 7122694 h 10972800"/>
              <a:gd name="connsiteX7" fmla="*/ 9144000 w 11887200"/>
              <a:gd name="connsiteY7" fmla="*/ 10972800 h 10972800"/>
              <a:gd name="connsiteX8" fmla="*/ 11887200 w 11887200"/>
              <a:gd name="connsiteY8" fmla="*/ 9071810 h 10972800"/>
              <a:gd name="connsiteX9" fmla="*/ 10299031 w 11887200"/>
              <a:gd name="connsiteY9" fmla="*/ 7507705 h 10972800"/>
              <a:gd name="connsiteX10" fmla="*/ 10900610 w 11887200"/>
              <a:gd name="connsiteY10" fmla="*/ 7315200 h 10972800"/>
              <a:gd name="connsiteX11" fmla="*/ 10659979 w 11887200"/>
              <a:gd name="connsiteY11" fmla="*/ 6713621 h 10972800"/>
              <a:gd name="connsiteX12" fmla="*/ 10274968 w 11887200"/>
              <a:gd name="connsiteY12" fmla="*/ 6472989 h 10972800"/>
              <a:gd name="connsiteX13" fmla="*/ 10395284 w 11887200"/>
              <a:gd name="connsiteY13" fmla="*/ 5799221 h 10972800"/>
              <a:gd name="connsiteX14" fmla="*/ 8037094 w 11887200"/>
              <a:gd name="connsiteY14" fmla="*/ 1347536 h 10972800"/>
              <a:gd name="connsiteX15" fmla="*/ 7676147 w 11887200"/>
              <a:gd name="connsiteY15" fmla="*/ 1227221 h 10972800"/>
              <a:gd name="connsiteX16" fmla="*/ 7676147 w 11887200"/>
              <a:gd name="connsiteY16" fmla="*/ 938463 h 10972800"/>
              <a:gd name="connsiteX17" fmla="*/ 6665494 w 11887200"/>
              <a:gd name="connsiteY17" fmla="*/ 0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87200" h="10972800">
                <a:moveTo>
                  <a:pt x="6665494" y="0"/>
                </a:moveTo>
                <a:lnTo>
                  <a:pt x="4475747" y="1732547"/>
                </a:lnTo>
                <a:lnTo>
                  <a:pt x="2911642" y="3392905"/>
                </a:lnTo>
                <a:lnTo>
                  <a:pt x="0" y="7315200"/>
                </a:lnTo>
                <a:lnTo>
                  <a:pt x="3561347" y="7964905"/>
                </a:lnTo>
                <a:lnTo>
                  <a:pt x="4042610" y="7074568"/>
                </a:lnTo>
                <a:lnTo>
                  <a:pt x="4620126" y="7122694"/>
                </a:lnTo>
                <a:lnTo>
                  <a:pt x="9144000" y="10972800"/>
                </a:lnTo>
                <a:lnTo>
                  <a:pt x="11887200" y="9071810"/>
                </a:lnTo>
                <a:lnTo>
                  <a:pt x="10299031" y="7507705"/>
                </a:lnTo>
                <a:lnTo>
                  <a:pt x="10900610" y="7315200"/>
                </a:lnTo>
                <a:lnTo>
                  <a:pt x="10659979" y="6713621"/>
                </a:lnTo>
                <a:lnTo>
                  <a:pt x="10274968" y="6472989"/>
                </a:lnTo>
                <a:lnTo>
                  <a:pt x="10395284" y="5799221"/>
                </a:lnTo>
                <a:lnTo>
                  <a:pt x="8037094" y="1347536"/>
                </a:lnTo>
                <a:lnTo>
                  <a:pt x="7676147" y="1227221"/>
                </a:lnTo>
                <a:lnTo>
                  <a:pt x="7676147" y="938463"/>
                </a:lnTo>
                <a:lnTo>
                  <a:pt x="6665494" y="0"/>
                </a:lnTo>
                <a:close/>
              </a:path>
            </a:pathLst>
          </a:custGeom>
          <a:solidFill>
            <a:srgbClr val="CC0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900" tIns="9449" rIns="18900" bIns="9449" rtlCol="0" anchor="ctr" anchorCtr="0"/>
          <a:lstStyle/>
          <a:p>
            <a:pPr algn="ctr" defTabSz="914226"/>
            <a:r>
              <a:rPr lang="de-DE" sz="995" b="1" dirty="0">
                <a:solidFill>
                  <a:srgbClr val="FFFF00"/>
                </a:solidFill>
                <a:latin typeface="Calibri"/>
              </a:rPr>
              <a:t>Lohhof</a:t>
            </a:r>
          </a:p>
        </p:txBody>
      </p:sp>
      <p:sp>
        <p:nvSpPr>
          <p:cNvPr id="35" name="Freihandform 34"/>
          <p:cNvSpPr/>
          <p:nvPr/>
        </p:nvSpPr>
        <p:spPr>
          <a:xfrm>
            <a:off x="2789956" y="6522698"/>
            <a:ext cx="2422753" cy="1928458"/>
          </a:xfrm>
          <a:custGeom>
            <a:avLst/>
            <a:gdLst>
              <a:gd name="connsiteX0" fmla="*/ 9932276 w 11319641"/>
              <a:gd name="connsiteY0" fmla="*/ 0 h 9553904"/>
              <a:gd name="connsiteX1" fmla="*/ 2112579 w 11319641"/>
              <a:gd name="connsiteY1" fmla="*/ 3594538 h 9553904"/>
              <a:gd name="connsiteX2" fmla="*/ 567558 w 11319641"/>
              <a:gd name="connsiteY2" fmla="*/ 4540469 h 9553904"/>
              <a:gd name="connsiteX3" fmla="*/ 504496 w 11319641"/>
              <a:gd name="connsiteY3" fmla="*/ 6117021 h 9553904"/>
              <a:gd name="connsiteX4" fmla="*/ 504496 w 11319641"/>
              <a:gd name="connsiteY4" fmla="*/ 6117021 h 9553904"/>
              <a:gd name="connsiteX5" fmla="*/ 0 w 11319641"/>
              <a:gd name="connsiteY5" fmla="*/ 6306207 h 9553904"/>
              <a:gd name="connsiteX6" fmla="*/ 1292772 w 11319641"/>
              <a:gd name="connsiteY6" fmla="*/ 8986345 h 9553904"/>
              <a:gd name="connsiteX7" fmla="*/ 4729655 w 11319641"/>
              <a:gd name="connsiteY7" fmla="*/ 9553904 h 9553904"/>
              <a:gd name="connsiteX8" fmla="*/ 7062951 w 11319641"/>
              <a:gd name="connsiteY8" fmla="*/ 6999890 h 9553904"/>
              <a:gd name="connsiteX9" fmla="*/ 7977351 w 11319641"/>
              <a:gd name="connsiteY9" fmla="*/ 5580993 h 9553904"/>
              <a:gd name="connsiteX10" fmla="*/ 9049407 w 11319641"/>
              <a:gd name="connsiteY10" fmla="*/ 4319752 h 9553904"/>
              <a:gd name="connsiteX11" fmla="*/ 11319641 w 11319641"/>
              <a:gd name="connsiteY11" fmla="*/ 2554014 h 9553904"/>
              <a:gd name="connsiteX12" fmla="*/ 10657489 w 11319641"/>
              <a:gd name="connsiteY12" fmla="*/ 788276 h 9553904"/>
              <a:gd name="connsiteX13" fmla="*/ 9932276 w 11319641"/>
              <a:gd name="connsiteY13" fmla="*/ 0 h 9553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19641" h="9553904">
                <a:moveTo>
                  <a:pt x="9932276" y="0"/>
                </a:moveTo>
                <a:lnTo>
                  <a:pt x="2112579" y="3594538"/>
                </a:lnTo>
                <a:lnTo>
                  <a:pt x="567558" y="4540469"/>
                </a:lnTo>
                <a:lnTo>
                  <a:pt x="504496" y="6117021"/>
                </a:lnTo>
                <a:lnTo>
                  <a:pt x="504496" y="6117021"/>
                </a:lnTo>
                <a:lnTo>
                  <a:pt x="0" y="6306207"/>
                </a:lnTo>
                <a:lnTo>
                  <a:pt x="1292772" y="8986345"/>
                </a:lnTo>
                <a:lnTo>
                  <a:pt x="4729655" y="9553904"/>
                </a:lnTo>
                <a:lnTo>
                  <a:pt x="7062951" y="6999890"/>
                </a:lnTo>
                <a:lnTo>
                  <a:pt x="7977351" y="5580993"/>
                </a:lnTo>
                <a:lnTo>
                  <a:pt x="9049407" y="4319752"/>
                </a:lnTo>
                <a:lnTo>
                  <a:pt x="11319641" y="2554014"/>
                </a:lnTo>
                <a:lnTo>
                  <a:pt x="10657489" y="788276"/>
                </a:lnTo>
                <a:lnTo>
                  <a:pt x="9932276" y="0"/>
                </a:lnTo>
                <a:close/>
              </a:path>
            </a:pathLst>
          </a:custGeom>
          <a:solidFill>
            <a:srgbClr val="CC00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900" tIns="9449" rIns="18900" bIns="9449" rtlCol="0" anchor="ctr"/>
          <a:lstStyle/>
          <a:p>
            <a:pPr algn="ctr" defTabSz="914226"/>
            <a:r>
              <a:rPr lang="de-DE" sz="995" b="1" dirty="0">
                <a:solidFill>
                  <a:srgbClr val="FFFF00"/>
                </a:solidFill>
                <a:latin typeface="Calibri"/>
              </a:rPr>
              <a:t>Unterschleißheim</a:t>
            </a:r>
          </a:p>
        </p:txBody>
      </p:sp>
      <p:sp>
        <p:nvSpPr>
          <p:cNvPr id="33" name="Abgerundetes Rechteck 32"/>
          <p:cNvSpPr/>
          <p:nvPr/>
        </p:nvSpPr>
        <p:spPr>
          <a:xfrm>
            <a:off x="77913" y="1112573"/>
            <a:ext cx="6686590" cy="259077"/>
          </a:xfrm>
          <a:prstGeom prst="roundRect">
            <a:avLst/>
          </a:prstGeom>
          <a:solidFill>
            <a:srgbClr val="EBF2F9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8903" tIns="9451" rIns="18903" bIns="9451" rtlCol="0" anchor="ctr"/>
          <a:lstStyle/>
          <a:p>
            <a:pPr defTabSz="914226"/>
            <a:r>
              <a:rPr lang="de-DE" sz="1693" b="1" dirty="0">
                <a:solidFill>
                  <a:srgbClr val="0070C0"/>
                </a:solidFill>
                <a:latin typeface="Calibri"/>
              </a:rPr>
              <a:t>Die  internetgestützte  Demenzberatung  der „</a:t>
            </a:r>
            <a:r>
              <a:rPr lang="de-DE" sz="1904" b="1" dirty="0">
                <a:solidFill>
                  <a:srgbClr val="FF0000"/>
                </a:solidFill>
                <a:latin typeface="Calibri"/>
              </a:rPr>
              <a:t>S</a:t>
            </a:r>
            <a:r>
              <a:rPr lang="de-DE" sz="1693" b="1" dirty="0">
                <a:solidFill>
                  <a:srgbClr val="0070C0"/>
                </a:solidFill>
                <a:latin typeface="Calibri"/>
              </a:rPr>
              <a:t>eniorenberatung </a:t>
            </a:r>
            <a:r>
              <a:rPr lang="de-DE" sz="1904" b="1" dirty="0">
                <a:solidFill>
                  <a:srgbClr val="FF0000"/>
                </a:solidFill>
                <a:latin typeface="Calibri"/>
              </a:rPr>
              <a:t>O</a:t>
            </a:r>
            <a:r>
              <a:rPr lang="de-DE" sz="1693" b="1" dirty="0">
                <a:solidFill>
                  <a:srgbClr val="0070C0"/>
                </a:solidFill>
                <a:latin typeface="Calibri"/>
              </a:rPr>
              <a:t>nline“   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264952" y="3992895"/>
            <a:ext cx="6195905" cy="3341535"/>
          </a:xfrm>
          <a:prstGeom prst="rect">
            <a:avLst/>
          </a:prstGeom>
          <a:noFill/>
        </p:spPr>
        <p:txBody>
          <a:bodyPr wrap="square" lIns="18903" tIns="9451" rIns="18903" bIns="9451" rtlCol="0">
            <a:spAutoFit/>
          </a:bodyPr>
          <a:lstStyle/>
          <a:p>
            <a:pPr defTabSz="914226">
              <a:tabLst>
                <a:tab pos="258556" algn="l"/>
                <a:tab pos="348131" algn="l"/>
              </a:tabLst>
            </a:pPr>
            <a:br>
              <a:rPr lang="de-DE" sz="1799" dirty="0">
                <a:solidFill>
                  <a:prstClr val="black"/>
                </a:solidFill>
                <a:latin typeface="Calibri"/>
              </a:rPr>
            </a:br>
            <a:r>
              <a:rPr lang="de-DE" sz="1799" dirty="0">
                <a:solidFill>
                  <a:prstClr val="black"/>
                </a:solidFill>
                <a:latin typeface="Calibri"/>
              </a:rPr>
              <a:t>    </a:t>
            </a:r>
          </a:p>
          <a:p>
            <a:pPr defTabSz="914226"/>
            <a:r>
              <a:rPr lang="de-DE" sz="1799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defTabSz="914226"/>
            <a:endParaRPr lang="de-DE" sz="1799" dirty="0">
              <a:solidFill>
                <a:prstClr val="black"/>
              </a:solidFill>
              <a:latin typeface="Calibri"/>
            </a:endParaRPr>
          </a:p>
          <a:p>
            <a:pPr defTabSz="914226"/>
            <a:endParaRPr lang="de-DE" sz="1799" dirty="0">
              <a:solidFill>
                <a:prstClr val="black"/>
              </a:solidFill>
              <a:latin typeface="Calibri"/>
            </a:endParaRPr>
          </a:p>
          <a:p>
            <a:pPr defTabSz="914226"/>
            <a:endParaRPr lang="de-DE" sz="1799" dirty="0">
              <a:solidFill>
                <a:prstClr val="black"/>
              </a:solidFill>
              <a:latin typeface="Calibri"/>
            </a:endParaRPr>
          </a:p>
          <a:p>
            <a:pPr defTabSz="914226"/>
            <a:endParaRPr lang="de-DE" sz="1799" dirty="0">
              <a:solidFill>
                <a:prstClr val="black"/>
              </a:solidFill>
              <a:latin typeface="Calibri"/>
            </a:endParaRPr>
          </a:p>
          <a:p>
            <a:pPr defTabSz="914226"/>
            <a:endParaRPr lang="de-DE" sz="1799" dirty="0">
              <a:solidFill>
                <a:prstClr val="black"/>
              </a:solidFill>
              <a:latin typeface="Calibri"/>
            </a:endParaRPr>
          </a:p>
          <a:p>
            <a:pPr defTabSz="914226"/>
            <a:endParaRPr lang="de-DE" sz="1799" dirty="0">
              <a:solidFill>
                <a:prstClr val="black"/>
              </a:solidFill>
              <a:latin typeface="Calibri"/>
            </a:endParaRPr>
          </a:p>
          <a:p>
            <a:pPr defTabSz="914226"/>
            <a:endParaRPr lang="de-DE" sz="1799" dirty="0">
              <a:solidFill>
                <a:prstClr val="black"/>
              </a:solidFill>
              <a:latin typeface="Calibri"/>
            </a:endParaRPr>
          </a:p>
          <a:p>
            <a:pPr defTabSz="914226"/>
            <a:endParaRPr lang="de-DE" sz="1799" dirty="0">
              <a:solidFill>
                <a:prstClr val="black"/>
              </a:solidFill>
              <a:latin typeface="Calibri"/>
            </a:endParaRPr>
          </a:p>
          <a:p>
            <a:pPr defTabSz="914226"/>
            <a:r>
              <a:rPr lang="de-DE" sz="1799" dirty="0">
                <a:solidFill>
                  <a:prstClr val="black"/>
                </a:solidFill>
                <a:latin typeface="Calibri"/>
              </a:rPr>
              <a:t>  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1733603" y="1639060"/>
            <a:ext cx="924762" cy="110202"/>
          </a:xfrm>
          <a:prstGeom prst="rect">
            <a:avLst/>
          </a:prstGeom>
          <a:noFill/>
        </p:spPr>
        <p:txBody>
          <a:bodyPr wrap="square" lIns="18903" tIns="9451" rIns="18903" bIns="9451" rtlCol="0">
            <a:spAutoFit/>
          </a:bodyPr>
          <a:lstStyle/>
          <a:p>
            <a:pPr defTabSz="914226"/>
            <a:endParaRPr lang="de-DE" sz="59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1" name="Grafik 40" descr="ProblemsitHaeuslPflege180820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083" y="1432609"/>
            <a:ext cx="1493496" cy="1881905"/>
          </a:xfrm>
          <a:prstGeom prst="rect">
            <a:avLst/>
          </a:prstGeom>
        </p:spPr>
      </p:pic>
      <p:pic>
        <p:nvPicPr>
          <p:cNvPr id="42" name="Grafik 41" descr="OnlineberatungalsleichtzugaenglAngeb1808201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96460" y="1432609"/>
            <a:ext cx="1370490" cy="1881905"/>
          </a:xfrm>
          <a:prstGeom prst="rect">
            <a:avLst/>
          </a:prstGeom>
        </p:spPr>
      </p:pic>
      <p:pic>
        <p:nvPicPr>
          <p:cNvPr id="44" name="Grafik 43" descr="DasAngebot der Seniorenberat1808201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50919" y="1432609"/>
            <a:ext cx="1361166" cy="1881905"/>
          </a:xfrm>
          <a:prstGeom prst="rect">
            <a:avLst/>
          </a:prstGeom>
        </p:spPr>
      </p:pic>
      <p:pic>
        <p:nvPicPr>
          <p:cNvPr id="46" name="Grafik 45" descr="Mankannetwastun1808201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20617" y="1447849"/>
            <a:ext cx="1361166" cy="1881905"/>
          </a:xfrm>
          <a:prstGeom prst="rect">
            <a:avLst/>
          </a:prstGeom>
        </p:spPr>
      </p:pic>
      <p:sp>
        <p:nvSpPr>
          <p:cNvPr id="39" name="Abgerundetes Rechteck 38"/>
          <p:cNvSpPr/>
          <p:nvPr/>
        </p:nvSpPr>
        <p:spPr>
          <a:xfrm>
            <a:off x="124672" y="3505220"/>
            <a:ext cx="6577486" cy="426716"/>
          </a:xfrm>
          <a:prstGeom prst="roundRect">
            <a:avLst/>
          </a:prstGeom>
          <a:solidFill>
            <a:srgbClr val="EBF2F9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8903" tIns="9451" rIns="18903" bIns="9451" rtlCol="0" anchor="ctr"/>
          <a:lstStyle/>
          <a:p>
            <a:pPr algn="ctr" defTabSz="914226"/>
            <a:r>
              <a:rPr lang="de-DE" sz="1693" b="1" dirty="0">
                <a:solidFill>
                  <a:srgbClr val="0070C0"/>
                </a:solidFill>
                <a:latin typeface="Calibri"/>
              </a:rPr>
              <a:t> „Demenz – Stadtplan" von Unterschleißheim</a:t>
            </a:r>
            <a:r>
              <a:rPr lang="de-DE" sz="1206" b="1" dirty="0">
                <a:solidFill>
                  <a:srgbClr val="0070C0"/>
                </a:solidFill>
                <a:latin typeface="Calibri"/>
              </a:rPr>
              <a:t> </a:t>
            </a:r>
            <a:r>
              <a:rPr lang="de-DE" sz="910" b="1" dirty="0">
                <a:solidFill>
                  <a:srgbClr val="0070C0"/>
                </a:solidFill>
                <a:latin typeface="Calibri"/>
              </a:rPr>
              <a:t> </a:t>
            </a:r>
            <a:r>
              <a:rPr lang="de-DE" sz="402" b="1" dirty="0">
                <a:solidFill>
                  <a:srgbClr val="0070C0"/>
                </a:solidFill>
                <a:latin typeface="Calibri"/>
              </a:rPr>
              <a:t> </a:t>
            </a:r>
            <a:br>
              <a:rPr lang="de-DE" sz="402" b="1" dirty="0">
                <a:solidFill>
                  <a:srgbClr val="0070C0"/>
                </a:solidFill>
                <a:latin typeface="Calibri"/>
              </a:rPr>
            </a:br>
            <a:r>
              <a:rPr lang="de-DE" sz="1206" dirty="0">
                <a:solidFill>
                  <a:srgbClr val="0070C0"/>
                </a:solidFill>
                <a:latin typeface="Calibri"/>
              </a:rPr>
              <a:t>Eine statistisch begründete Schätzung von  Demenzerkrankungen in Unterschleißheim</a:t>
            </a:r>
            <a:endParaRPr lang="de-DE" sz="1693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9" name="Textfeld 28"/>
          <p:cNvSpPr txBox="1"/>
          <p:nvPr/>
        </p:nvSpPr>
        <p:spPr>
          <a:xfrm flipH="1">
            <a:off x="91486" y="3947174"/>
            <a:ext cx="6675028" cy="1321353"/>
          </a:xfrm>
          <a:prstGeom prst="rect">
            <a:avLst/>
          </a:prstGeom>
          <a:noFill/>
        </p:spPr>
        <p:txBody>
          <a:bodyPr wrap="square" lIns="19525" tIns="9762" rIns="19525" bIns="9762" rtlCol="0">
            <a:spAutoFit/>
          </a:bodyPr>
          <a:lstStyle/>
          <a:p>
            <a:pPr defTabSz="914226">
              <a:tabLst>
                <a:tab pos="407848" algn="l"/>
              </a:tabLst>
            </a:pPr>
            <a:r>
              <a:rPr lang="de-DE" sz="846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de-DE" sz="846" b="1" u="sng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Zusammenfassung </a:t>
            </a:r>
            <a:r>
              <a:rPr lang="de-DE" sz="846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br>
              <a:rPr lang="de-DE" sz="846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846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de-DE" sz="846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de-DE" sz="846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Nach derzeitiger Schätzung muss man in Unterschleißheim von </a:t>
            </a:r>
            <a:r>
              <a:rPr lang="de-DE" sz="846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über 400 Demenzfällen </a:t>
            </a:r>
            <a:r>
              <a:rPr lang="de-DE" sz="846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und etwa </a:t>
            </a:r>
            <a:r>
              <a:rPr lang="de-DE" sz="846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100 Neu-</a:t>
            </a:r>
            <a:br>
              <a:rPr lang="de-DE" sz="846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846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Erkrankungen jährlich</a:t>
            </a:r>
            <a:r>
              <a:rPr lang="de-DE" sz="846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846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ausgehen. </a:t>
            </a:r>
            <a:r>
              <a:rPr lang="de-DE" sz="169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de-DE" sz="846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 sind fast </a:t>
            </a:r>
            <a:r>
              <a:rPr lang="de-DE" sz="846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doppelt so viele Frauen </a:t>
            </a:r>
            <a:r>
              <a:rPr lang="de-DE" sz="846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betroffen als Männer. </a:t>
            </a:r>
            <a:r>
              <a:rPr lang="de-DE" sz="169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br>
              <a:rPr lang="de-DE" sz="169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de-DE" sz="846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846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de-DE" sz="846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de-DE" sz="846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Im Ortsteil </a:t>
            </a:r>
            <a:r>
              <a:rPr lang="de-DE" sz="846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Lohhof</a:t>
            </a:r>
            <a:r>
              <a:rPr lang="de-DE" sz="846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846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dürften die </a:t>
            </a:r>
            <a:r>
              <a:rPr lang="de-DE" sz="846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meisten Demenzerkrankungen </a:t>
            </a:r>
            <a:r>
              <a:rPr lang="de-DE" sz="846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zu finden sein, gefolgt von den Ortsteilen </a:t>
            </a:r>
            <a:br>
              <a:rPr lang="de-DE" sz="846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846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Unterschleißheim und </a:t>
            </a:r>
            <a:r>
              <a:rPr lang="de-DE" sz="846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Hollern</a:t>
            </a:r>
            <a:r>
              <a:rPr lang="de-DE" sz="846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r>
              <a:rPr lang="de-DE" sz="169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br>
              <a:rPr lang="de-DE" sz="169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de-DE" sz="846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846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de-DE" sz="846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de-DE" sz="846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Im </a:t>
            </a:r>
            <a:r>
              <a:rPr lang="de-DE" sz="846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Jahr 2020 </a:t>
            </a:r>
            <a:r>
              <a:rPr lang="de-DE" sz="846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ist mit einer </a:t>
            </a:r>
            <a:r>
              <a:rPr lang="de-DE" sz="846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Verdoppelung der Demenzerkrankungen </a:t>
            </a:r>
            <a:r>
              <a:rPr lang="de-DE" sz="846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bei den </a:t>
            </a:r>
            <a:r>
              <a:rPr lang="de-DE" sz="846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über 80jährigen </a:t>
            </a:r>
            <a:r>
              <a:rPr lang="de-DE" sz="846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zu rechnen.</a:t>
            </a:r>
            <a:r>
              <a:rPr lang="de-DE" sz="169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br>
              <a:rPr lang="de-DE" sz="169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de-DE" sz="846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846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de-DE" sz="846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-  </a:t>
            </a:r>
            <a:r>
              <a:rPr lang="de-DE" sz="846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Auf die </a:t>
            </a:r>
            <a:r>
              <a:rPr lang="de-DE" sz="846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ausländischen Bevölkerungsgruppen </a:t>
            </a:r>
            <a:r>
              <a:rPr lang="de-DE" sz="846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entfallen </a:t>
            </a:r>
            <a:r>
              <a:rPr lang="de-DE" sz="846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etwa 7 Prozent </a:t>
            </a:r>
            <a:r>
              <a:rPr lang="de-DE" sz="846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oder</a:t>
            </a:r>
            <a:r>
              <a:rPr lang="de-DE" sz="846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846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33 </a:t>
            </a:r>
            <a:r>
              <a:rPr lang="de-DE" sz="846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Fälle </a:t>
            </a:r>
            <a:r>
              <a:rPr lang="de-DE" sz="846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aller Demenzerkrankungen</a:t>
            </a:r>
            <a:endParaRPr lang="de-DE" sz="804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Grafik 30" descr="Wiehäufigsinddemenzen28082015_000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3440" y="5318755"/>
            <a:ext cx="2450421" cy="165714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2" name="Grafik 31" descr="DemenzhäufigkeitinUnterschleissheim2808201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5400000">
            <a:off x="4165384" y="4902406"/>
            <a:ext cx="1661137" cy="249383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7" name="Grafik 36" descr="Demenzstadtplan28082015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5400000">
            <a:off x="706471" y="6497189"/>
            <a:ext cx="1516857" cy="226003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60085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784481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152</Words>
  <Application>Microsoft Office PowerPoint</Application>
  <PresentationFormat>A4-Papier (210 x 297 mm)</PresentationFormat>
  <Paragraphs>112</Paragraphs>
  <Slides>3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11" baseType="lpstr">
      <vt:lpstr>Arial</vt:lpstr>
      <vt:lpstr>Calibri</vt:lpstr>
      <vt:lpstr>Times New Roman</vt:lpstr>
      <vt:lpstr>TUM Neue Helvetica 55 Regular</vt:lpstr>
      <vt:lpstr>Verdana</vt:lpstr>
      <vt:lpstr>Larissa-Design</vt:lpstr>
      <vt:lpstr>1_Larissa-Design</vt:lpstr>
      <vt:lpstr>Acrobat Document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 Wagner</dc:creator>
  <cp:lastModifiedBy>Peter Wagner</cp:lastModifiedBy>
  <cp:revision>7</cp:revision>
  <dcterms:created xsi:type="dcterms:W3CDTF">2018-03-25T11:33:54Z</dcterms:created>
  <dcterms:modified xsi:type="dcterms:W3CDTF">2018-03-25T15:34:15Z</dcterms:modified>
</cp:coreProperties>
</file>